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20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29.png" ContentType="image/png"/>
  <Override PartName="/ppt/media/image11.png" ContentType="image/png"/>
  <Override PartName="/ppt/media/image6.png" ContentType="image/png"/>
  <Override PartName="/ppt/media/image36.png" ContentType="image/png"/>
  <Override PartName="/ppt/media/image12.png" ContentType="image/png"/>
  <Override PartName="/ppt/media/image7.png" ContentType="image/png"/>
  <Override PartName="/ppt/media/image37.png" ContentType="image/png"/>
  <Override PartName="/ppt/media/image13.png" ContentType="image/png"/>
  <Override PartName="/ppt/media/image8.png" ContentType="image/png"/>
  <Override PartName="/ppt/media/image38.png" ContentType="image/png"/>
  <Override PartName="/ppt/media/image9.png" ContentType="image/png"/>
  <Override PartName="/ppt/media/image39.png" ContentType="image/png"/>
  <Override PartName="/ppt/media/image30.png" ContentType="image/png"/>
  <Override PartName="/ppt/media/image28.png" ContentType="image/png"/>
  <Override PartName="/ppt/media/image10.png" ContentType="image/png"/>
  <Override PartName="/ppt/media/image5.png" ContentType="image/png"/>
  <Override PartName="/ppt/media/image35.png" ContentType="image/png"/>
  <Override PartName="/ppt/media/image34.png" ContentType="image/png"/>
  <Override PartName="/ppt/media/image4.png" ContentType="image/png"/>
  <Override PartName="/ppt/media/image27.png" ContentType="image/png"/>
  <Override PartName="/ppt/media/image33.png" ContentType="image/png"/>
  <Override PartName="/ppt/media/image3.png" ContentType="image/png"/>
  <Override PartName="/ppt/media/image26.png" ContentType="image/png"/>
  <Override PartName="/ppt/media/image32.png" ContentType="image/png"/>
  <Override PartName="/ppt/media/image2.png" ContentType="image/png"/>
  <Override PartName="/ppt/media/image25.png" ContentType="image/png"/>
  <Override PartName="/ppt/media/image31.png" ContentType="image/png"/>
  <Override PartName="/ppt/media/image1.png" ContentType="image/png"/>
  <Override PartName="/ppt/media/image24.png" ContentType="image/png"/>
  <Override PartName="/ppt/presProps.xml" ContentType="application/vnd.openxmlformats-officedocument.presentationml.presProps+xml"/>
  <Override PartName="/ppt/slides/_rels/slide8.xml.rels" ContentType="application/vnd.openxmlformats-package.relationships+xml"/>
  <Override PartName="/ppt/slides/_rels/slide9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15.xml.rels" ContentType="application/vnd.openxmlformats-package.relationships+xml"/>
  <Override PartName="/ppt/slides/_rels/slide14.xml.rels" ContentType="application/vnd.openxmlformats-package.relationships+xml"/>
  <Override PartName="/ppt/slides/_rels/slide11.xml.rels" ContentType="application/vnd.openxmlformats-package.relationships+xml"/>
  <Override PartName="/ppt/slides/_rels/slide1.xml.rels" ContentType="application/vnd.openxmlformats-package.relationships+xml"/>
  <Override PartName="/ppt/slides/_rels/slide4.xml.rels" ContentType="application/vnd.openxmlformats-package.relationships+xml"/>
  <Override PartName="/ppt/slides/_rels/slide2.xml.rels" ContentType="application/vnd.openxmlformats-package.relationships+xml"/>
  <Override PartName="/ppt/slides/_rels/slide5.xml.rels" ContentType="application/vnd.openxmlformats-package.relationships+xml"/>
  <Override PartName="/ppt/slides/_rels/slide3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10.xml.rels" ContentType="application/vnd.openxmlformats-package.relationships+xml"/>
  <Override PartName="/ppt/slides/slide13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  <Override PartName="/ppt/slides/slide8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</p:sldIdLst>
  <p:sldSz cx="10080625" cy="567055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64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504000" y="3044160"/>
            <a:ext cx="907164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504000" y="304416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5152680" y="304416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3571200" y="13266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6638040" y="13266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504000" y="304416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3571200" y="304416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6638040" y="304416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1640" cy="4388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504000" y="304416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5152680" y="304416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504000" y="3044160"/>
            <a:ext cx="907164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IN" sz="4400" spc="-1" strike="noStrike">
                <a:latin typeface="Arial"/>
              </a:rPr>
              <a:t>Click to edit </a:t>
            </a:r>
            <a:r>
              <a:rPr b="0" lang="en-IN" sz="4400" spc="-1" strike="noStrike">
                <a:latin typeface="Arial"/>
              </a:rPr>
              <a:t>the title text </a:t>
            </a:r>
            <a:r>
              <a:rPr b="0" lang="en-IN" sz="4400" spc="-1" strike="noStrike">
                <a:latin typeface="Arial"/>
              </a:rPr>
              <a:t>format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Arial"/>
              </a:rPr>
              <a:t>Click to edit the outline text format</a:t>
            </a:r>
            <a:endParaRPr b="0" lang="en-IN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800" spc="-1" strike="noStrike">
                <a:latin typeface="Arial"/>
              </a:rPr>
              <a:t>Second Outline Level</a:t>
            </a:r>
            <a:endParaRPr b="0" lang="en-IN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latin typeface="Arial"/>
              </a:rPr>
              <a:t>Third Outline Level</a:t>
            </a:r>
            <a:endParaRPr b="0" lang="en-IN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latin typeface="Arial"/>
              </a:rPr>
              <a:t>Fourth Outline Level</a:t>
            </a:r>
            <a:endParaRPr b="0" lang="en-IN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Fifth Outline Level</a:t>
            </a:r>
            <a:endParaRPr b="0" lang="en-IN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Sixth Outline Level</a:t>
            </a:r>
            <a:endParaRPr b="0" lang="en-IN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Seventh Outline Level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/>
          </p:nvPr>
        </p:nvSpPr>
        <p:spPr>
          <a:xfrm>
            <a:off x="504000" y="5165280"/>
            <a:ext cx="2348280" cy="390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IN" sz="1400" spc="-1" strike="noStrike">
                <a:latin typeface="Times New Roman"/>
              </a:rPr>
              <a:t>&lt;date/time&gt;</a:t>
            </a:r>
            <a:endParaRPr b="0" lang="en-IN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ftr"/>
          </p:nvPr>
        </p:nvSpPr>
        <p:spPr>
          <a:xfrm>
            <a:off x="3447360" y="5165280"/>
            <a:ext cx="3195000" cy="390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algn="ctr">
              <a:buNone/>
            </a:pPr>
            <a:r>
              <a:rPr b="0" lang="en-IN" sz="1400" spc="-1" strike="noStrike">
                <a:latin typeface="Times New Roman"/>
              </a:rPr>
              <a:t>&lt;footer&gt;</a:t>
            </a:r>
            <a:endParaRPr b="0" lang="en-IN" sz="1400" spc="-1" strike="noStrike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sldNum"/>
          </p:nvPr>
        </p:nvSpPr>
        <p:spPr>
          <a:xfrm>
            <a:off x="7227360" y="5165280"/>
            <a:ext cx="2348280" cy="390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algn="r">
              <a:buNone/>
            </a:pPr>
            <a:fld id="{B8F9D606-4033-40A3-A485-8F5B5AF67543}" type="slidenum">
              <a:rPr b="0" lang="en-IN" sz="1400" spc="-1" strike="noStrike">
                <a:latin typeface="Times New Roman"/>
              </a:rPr>
              <a:t>&lt;number&gt;</a:t>
            </a:fld>
            <a:endParaRPr b="0" lang="en-IN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slideLayout" Target="../slideLayouts/slideLayout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image" Target="../media/image27.png"/><Relationship Id="rId3" Type="http://schemas.openxmlformats.org/officeDocument/2006/relationships/image" Target="../media/image28.png"/><Relationship Id="rId4" Type="http://schemas.openxmlformats.org/officeDocument/2006/relationships/slideLayout" Target="../slideLayouts/slideLayout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image" Target="../media/image30.png"/><Relationship Id="rId3" Type="http://schemas.openxmlformats.org/officeDocument/2006/relationships/image" Target="../media/image31.png"/><Relationship Id="rId4" Type="http://schemas.openxmlformats.org/officeDocument/2006/relationships/slideLayout" Target="../slideLayouts/slideLayout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image" Target="../media/image33.png"/><Relationship Id="rId3" Type="http://schemas.openxmlformats.org/officeDocument/2006/relationships/slideLayout" Target="../slideLayouts/slideLayout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image" Target="../media/image35.png"/><Relationship Id="rId3" Type="http://schemas.openxmlformats.org/officeDocument/2006/relationships/slideLayout" Target="../slideLayouts/slideLayout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image" Target="../media/image37.png"/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slideLayout" Target="../slideLayouts/slideLayout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slideLayout" Target="../slideLayouts/slideLayout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slideLayout" Target="../slideLayouts/slideLayout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png"/><Relationship Id="rId3" Type="http://schemas.openxmlformats.org/officeDocument/2006/relationships/slideLayout" Target="../slideLayouts/slideLayout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slideLayout" Target="../slideLayouts/slideLayout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png"/><Relationship Id="rId3" Type="http://schemas.openxmlformats.org/officeDocument/2006/relationships/slideLayout" Target="../slideLayouts/slideLayout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5.png"/><Relationship Id="rId3" Type="http://schemas.openxmlformats.org/officeDocument/2006/relationships/slideLayout" Target="../slideLayouts/slideLayout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slideLayout" Target="../slideLayouts/slideLayout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slideLayout" Target="../slideLayouts/slideLayout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IN" sz="4400" spc="-1" strike="noStrike">
                <a:solidFill>
                  <a:srgbClr val="2a6099"/>
                </a:solidFill>
                <a:latin typeface="Arial"/>
              </a:rPr>
              <a:t>Module-10: FSx </a:t>
            </a:r>
            <a:r>
              <a:rPr b="0" lang="en-IN" sz="4400" spc="-1" strike="noStrike">
                <a:solidFill>
                  <a:srgbClr val="2a6099"/>
                </a:solidFill>
                <a:latin typeface="Arial"/>
              </a:rPr>
              <a:t>Assignment - 1</a:t>
            </a:r>
            <a:endParaRPr b="0" lang="en-IN" sz="4400" spc="-1" strike="noStrike">
              <a:solidFill>
                <a:srgbClr val="2a6099"/>
              </a:solidFill>
              <a:latin typeface="Arial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IN" sz="2800" spc="-1" strike="noStrike">
                <a:solidFill>
                  <a:srgbClr val="2a6099"/>
                </a:solidFill>
                <a:latin typeface="Arial"/>
              </a:rPr>
              <a:t>You have </a:t>
            </a:r>
            <a:r>
              <a:rPr b="0" lang="en-IN" sz="2800" spc="-1" strike="noStrike">
                <a:solidFill>
                  <a:srgbClr val="2a6099"/>
                </a:solidFill>
                <a:latin typeface="Arial"/>
              </a:rPr>
              <a:t>been asked </a:t>
            </a:r>
            <a:r>
              <a:rPr b="0" lang="en-IN" sz="2800" spc="-1" strike="noStrike">
                <a:solidFill>
                  <a:srgbClr val="2a6099"/>
                </a:solidFill>
                <a:latin typeface="Arial"/>
              </a:rPr>
              <a:t>to:</a:t>
            </a:r>
            <a:endParaRPr b="0" lang="en-IN" sz="2800" spc="-1" strike="noStrike">
              <a:latin typeface="Arial"/>
            </a:endParaRPr>
          </a:p>
          <a:p>
            <a:endParaRPr b="0" lang="en-IN" sz="28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Font typeface="StarSymbol"/>
              <a:buAutoNum type="arabicPeriod"/>
            </a:pPr>
            <a:r>
              <a:rPr b="0" lang="en-IN" sz="2800" spc="-1" strike="noStrike">
                <a:latin typeface="Arial"/>
              </a:rPr>
              <a:t> </a:t>
            </a:r>
            <a:r>
              <a:rPr b="0" lang="en-IN" sz="2800" spc="-1" strike="noStrike">
                <a:latin typeface="Arial"/>
              </a:rPr>
              <a:t>Create an </a:t>
            </a:r>
            <a:r>
              <a:rPr b="0" lang="en-IN" sz="2800" spc="-1" strike="noStrike">
                <a:latin typeface="Arial"/>
              </a:rPr>
              <a:t>FSx file </a:t>
            </a:r>
            <a:r>
              <a:rPr b="0" lang="en-IN" sz="2800" spc="-1" strike="noStrike">
                <a:latin typeface="Arial"/>
              </a:rPr>
              <a:t>system for </a:t>
            </a:r>
            <a:r>
              <a:rPr b="0" lang="en-IN" sz="2800" spc="-1" strike="noStrike">
                <a:latin typeface="Arial"/>
              </a:rPr>
              <a:t>a windows </a:t>
            </a:r>
            <a:r>
              <a:rPr b="0" lang="en-IN" sz="2800" spc="-1" strike="noStrike">
                <a:latin typeface="Arial"/>
              </a:rPr>
              <a:t>file server</a:t>
            </a:r>
            <a:endParaRPr b="0" lang="en-IN" sz="2800" spc="-1" strike="noStrike">
              <a:latin typeface="Arial"/>
            </a:endParaRPr>
          </a:p>
          <a:p>
            <a:pPr lvl="1" marL="432000" indent="-216000">
              <a:buClr>
                <a:srgbClr val="000000"/>
              </a:buClr>
              <a:buFont typeface="StarSymbol"/>
              <a:buAutoNum type="alphaLcParenR"/>
            </a:pPr>
            <a:r>
              <a:rPr b="0" lang="en-IN" sz="2800" spc="-1" strike="noStrike">
                <a:latin typeface="Arial"/>
              </a:rPr>
              <a:t> </a:t>
            </a:r>
            <a:r>
              <a:rPr b="0" lang="en-IN" sz="2800" spc="-1" strike="noStrike">
                <a:latin typeface="Arial"/>
              </a:rPr>
              <a:t>Make </a:t>
            </a:r>
            <a:r>
              <a:rPr b="0" lang="en-IN" sz="2800" spc="-1" strike="noStrike">
                <a:latin typeface="Arial"/>
              </a:rPr>
              <a:t>sure you </a:t>
            </a:r>
            <a:r>
              <a:rPr b="0" lang="en-IN" sz="2800" spc="-1" strike="noStrike">
                <a:latin typeface="Arial"/>
              </a:rPr>
              <a:t>have AWS </a:t>
            </a:r>
            <a:r>
              <a:rPr b="0" lang="en-IN" sz="2800" spc="-1" strike="noStrike">
                <a:latin typeface="Arial"/>
              </a:rPr>
              <a:t>Managed </a:t>
            </a:r>
            <a:r>
              <a:rPr b="0" lang="en-IN" sz="2800" spc="-1" strike="noStrike">
                <a:latin typeface="Arial"/>
              </a:rPr>
              <a:t>Active </a:t>
            </a:r>
            <a:r>
              <a:rPr b="0" lang="en-IN" sz="2800" spc="-1" strike="noStrike">
                <a:latin typeface="Arial"/>
              </a:rPr>
              <a:t>Directory </a:t>
            </a:r>
            <a:r>
              <a:rPr b="0" lang="en-IN" sz="2800" spc="-1" strike="noStrike">
                <a:latin typeface="Arial"/>
              </a:rPr>
              <a:t>with a </a:t>
            </a:r>
            <a:r>
              <a:rPr b="0" lang="en-IN" sz="2800" spc="-1" strike="noStrike">
                <a:latin typeface="Arial"/>
              </a:rPr>
              <a:t>valid </a:t>
            </a:r>
            <a:r>
              <a:rPr b="0" lang="en-IN" sz="2800" spc="-1" strike="noStrike">
                <a:latin typeface="Arial"/>
              </a:rPr>
              <a:t>domain </a:t>
            </a:r>
            <a:r>
              <a:rPr b="0" lang="en-IN" sz="2800" spc="-1" strike="noStrike">
                <a:latin typeface="Arial"/>
              </a:rPr>
              <a:t>name</a:t>
            </a:r>
            <a:endParaRPr b="0" lang="en-IN" sz="2800" spc="-1" strike="noStrike">
              <a:latin typeface="Arial"/>
            </a:endParaRPr>
          </a:p>
          <a:p>
            <a:pPr lvl="1" marL="432000" indent="-216000">
              <a:buClr>
                <a:srgbClr val="000000"/>
              </a:buClr>
              <a:buFont typeface="StarSymbol"/>
              <a:buAutoNum type="alphaLcParenR"/>
            </a:pPr>
            <a:r>
              <a:rPr b="0" lang="en-IN" sz="2800" spc="-1" strike="noStrike">
                <a:latin typeface="Arial"/>
              </a:rPr>
              <a:t>Connect </a:t>
            </a:r>
            <a:r>
              <a:rPr b="0" lang="en-IN" sz="2800" spc="-1" strike="noStrike">
                <a:latin typeface="Arial"/>
              </a:rPr>
              <a:t>it to your </a:t>
            </a:r>
            <a:r>
              <a:rPr b="0" lang="en-IN" sz="2800" spc="-1" strike="noStrike">
                <a:latin typeface="Arial"/>
              </a:rPr>
              <a:t>Windows </a:t>
            </a:r>
            <a:r>
              <a:rPr b="0" lang="en-IN" sz="2800" spc="-1" strike="noStrike">
                <a:latin typeface="Arial"/>
              </a:rPr>
              <a:t>EC2 </a:t>
            </a:r>
            <a:r>
              <a:rPr b="0" lang="en-IN" sz="2800" spc="-1" strike="noStrike">
                <a:latin typeface="Arial"/>
              </a:rPr>
              <a:t>server</a:t>
            </a:r>
            <a:endParaRPr b="0" lang="en-IN" sz="28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Font typeface="StarSymbol"/>
              <a:buAutoNum type="arabicPeriod"/>
            </a:pPr>
            <a:r>
              <a:rPr b="0" lang="en-IN" sz="2800" spc="-1" strike="noStrike">
                <a:latin typeface="Arial"/>
              </a:rPr>
              <a:t> </a:t>
            </a:r>
            <a:r>
              <a:rPr b="0" lang="en-IN" sz="2800" spc="-1" strike="noStrike">
                <a:latin typeface="Arial"/>
              </a:rPr>
              <a:t>Create an </a:t>
            </a:r>
            <a:r>
              <a:rPr b="0" lang="en-IN" sz="2800" spc="-1" strike="noStrike">
                <a:latin typeface="Arial"/>
              </a:rPr>
              <a:t>FSx file </a:t>
            </a:r>
            <a:r>
              <a:rPr b="0" lang="en-IN" sz="2800" spc="-1" strike="noStrike">
                <a:latin typeface="Arial"/>
              </a:rPr>
              <a:t>system for </a:t>
            </a:r>
            <a:r>
              <a:rPr b="0" lang="en-IN" sz="2800" spc="-1" strike="noStrike">
                <a:latin typeface="Arial"/>
              </a:rPr>
              <a:t>Lustre and </a:t>
            </a:r>
            <a:r>
              <a:rPr b="0" lang="en-IN" sz="2800" spc="-1" strike="noStrike">
                <a:latin typeface="Arial"/>
              </a:rPr>
              <a:t>attach it to </a:t>
            </a:r>
            <a:r>
              <a:rPr b="0" lang="en-IN" sz="2800" spc="-1" strike="noStrike">
                <a:latin typeface="Arial"/>
              </a:rPr>
              <a:t>an Amazon </a:t>
            </a:r>
            <a:r>
              <a:rPr b="0" lang="en-IN" sz="2800" spc="-1" strike="noStrike">
                <a:latin typeface="Arial"/>
              </a:rPr>
              <a:t>Linux 2 </a:t>
            </a:r>
            <a:r>
              <a:rPr b="0" lang="en-IN" sz="2800" spc="-1" strike="noStrike">
                <a:latin typeface="Arial"/>
              </a:rPr>
              <a:t>instance</a:t>
            </a:r>
            <a:endParaRPr b="0" lang="en-IN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" descr=""/>
          <p:cNvPicPr/>
          <p:nvPr/>
        </p:nvPicPr>
        <p:blipFill>
          <a:blip r:embed="rId1"/>
          <a:srcRect l="0" t="0" r="40327" b="14287"/>
          <a:stretch/>
        </p:blipFill>
        <p:spPr>
          <a:xfrm>
            <a:off x="58680" y="360"/>
            <a:ext cx="2641320" cy="3012120"/>
          </a:xfrm>
          <a:prstGeom prst="rect">
            <a:avLst/>
          </a:prstGeom>
          <a:ln w="0">
            <a:solidFill>
              <a:srgbClr val="3465a4"/>
            </a:solidFill>
          </a:ln>
        </p:spPr>
      </p:pic>
      <p:sp>
        <p:nvSpPr>
          <p:cNvPr id="90" name=""/>
          <p:cNvSpPr/>
          <p:nvPr/>
        </p:nvSpPr>
        <p:spPr>
          <a:xfrm>
            <a:off x="1944360" y="2772000"/>
            <a:ext cx="720000" cy="288000"/>
          </a:xfrm>
          <a:prstGeom prst="ellipse">
            <a:avLst/>
          </a:prstGeom>
          <a:noFill/>
          <a:ln w="0">
            <a:solidFill>
              <a:srgbClr val="ff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91" name=""/>
          <p:cNvSpPr txBox="1"/>
          <p:nvPr/>
        </p:nvSpPr>
        <p:spPr>
          <a:xfrm>
            <a:off x="0" y="3110040"/>
            <a:ext cx="2736000" cy="602280"/>
          </a:xfrm>
          <a:prstGeom prst="rect">
            <a:avLst/>
          </a:prstGeom>
          <a:solidFill>
            <a:srgbClr val="111111"/>
          </a:solidFill>
          <a:ln w="0">
            <a:solidFill>
              <a:srgbClr val="ff0000"/>
            </a:solidFill>
          </a:ln>
        </p:spPr>
        <p:txBody>
          <a:bodyPr lIns="90000" rIns="90000" tIns="45000" bIns="45000" anchor="t">
            <a:noAutofit/>
          </a:bodyPr>
          <a:p>
            <a:r>
              <a:rPr b="0" lang="en-IN" sz="1200" spc="-1" strike="noStrike">
                <a:solidFill>
                  <a:srgbClr val="ffffff"/>
                </a:solidFill>
                <a:latin typeface="Arial"/>
              </a:rPr>
              <a:t>24. Select to rename the PC. After rename, restart the EC2 instance and reconnect using RDP client</a:t>
            </a:r>
            <a:endParaRPr b="0" lang="en-IN" sz="12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92" name="" descr=""/>
          <p:cNvPicPr/>
          <p:nvPr/>
        </p:nvPicPr>
        <p:blipFill>
          <a:blip r:embed="rId2"/>
          <a:stretch/>
        </p:blipFill>
        <p:spPr>
          <a:xfrm>
            <a:off x="2880000" y="0"/>
            <a:ext cx="2520000" cy="2934720"/>
          </a:xfrm>
          <a:prstGeom prst="rect">
            <a:avLst/>
          </a:prstGeom>
          <a:ln w="0">
            <a:solidFill>
              <a:srgbClr val="3465a4"/>
            </a:solidFill>
          </a:ln>
        </p:spPr>
      </p:pic>
      <p:sp>
        <p:nvSpPr>
          <p:cNvPr id="93" name=""/>
          <p:cNvSpPr txBox="1"/>
          <p:nvPr/>
        </p:nvSpPr>
        <p:spPr>
          <a:xfrm>
            <a:off x="2880000" y="3110400"/>
            <a:ext cx="2520000" cy="602280"/>
          </a:xfrm>
          <a:prstGeom prst="rect">
            <a:avLst/>
          </a:prstGeom>
          <a:solidFill>
            <a:srgbClr val="111111"/>
          </a:solidFill>
          <a:ln w="0">
            <a:solidFill>
              <a:srgbClr val="ff0000"/>
            </a:solidFill>
          </a:ln>
        </p:spPr>
        <p:txBody>
          <a:bodyPr lIns="90000" rIns="90000" tIns="45000" bIns="45000" anchor="t">
            <a:noAutofit/>
          </a:bodyPr>
          <a:p>
            <a:r>
              <a:rPr b="0" lang="en-IN" sz="1200" spc="-1" strike="noStrike">
                <a:solidFill>
                  <a:srgbClr val="ffffff"/>
                </a:solidFill>
                <a:latin typeface="Arial"/>
              </a:rPr>
              <a:t>25. After restart, open System Properties and “Change” to change domain of this instance</a:t>
            </a:r>
            <a:endParaRPr b="0" lang="en-IN" sz="12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94" name="" descr=""/>
          <p:cNvPicPr/>
          <p:nvPr/>
        </p:nvPicPr>
        <p:blipFill>
          <a:blip r:embed="rId3"/>
          <a:srcRect l="6689" t="12695" r="32783" b="26978"/>
          <a:stretch/>
        </p:blipFill>
        <p:spPr>
          <a:xfrm>
            <a:off x="5724000" y="360"/>
            <a:ext cx="3637440" cy="2879640"/>
          </a:xfrm>
          <a:prstGeom prst="rect">
            <a:avLst/>
          </a:prstGeom>
          <a:ln w="0">
            <a:noFill/>
          </a:ln>
        </p:spPr>
      </p:pic>
      <p:sp>
        <p:nvSpPr>
          <p:cNvPr id="95" name=""/>
          <p:cNvSpPr txBox="1"/>
          <p:nvPr/>
        </p:nvSpPr>
        <p:spPr>
          <a:xfrm>
            <a:off x="5688000" y="3110760"/>
            <a:ext cx="3672000" cy="772920"/>
          </a:xfrm>
          <a:prstGeom prst="rect">
            <a:avLst/>
          </a:prstGeom>
          <a:solidFill>
            <a:srgbClr val="111111"/>
          </a:solidFill>
          <a:ln w="0">
            <a:solidFill>
              <a:srgbClr val="ff0000"/>
            </a:solidFill>
          </a:ln>
        </p:spPr>
        <p:txBody>
          <a:bodyPr lIns="90000" rIns="90000" tIns="45000" bIns="45000" anchor="t">
            <a:noAutofit/>
          </a:bodyPr>
          <a:p>
            <a:r>
              <a:rPr b="0" lang="en-IN" sz="1200" spc="-1" strike="noStrike">
                <a:solidFill>
                  <a:srgbClr val="ffffff"/>
                </a:solidFill>
                <a:latin typeface="Arial"/>
              </a:rPr>
              <a:t>26. In “Domain”, provide the value of “Directory name” of the Windows AD we created in (8).</a:t>
            </a:r>
            <a:endParaRPr b="0" lang="en-IN" sz="1200" spc="-1" strike="noStrike">
              <a:solidFill>
                <a:srgbClr val="ffffff"/>
              </a:solidFill>
              <a:latin typeface="Arial"/>
            </a:endParaRPr>
          </a:p>
          <a:p>
            <a:r>
              <a:rPr b="0" lang="en-IN" sz="1200" spc="-1" strike="noStrike">
                <a:solidFill>
                  <a:srgbClr val="ffffff"/>
                </a:solidFill>
                <a:latin typeface="Arial"/>
              </a:rPr>
              <a:t>Provide username and password of the Admin user we provided in (8)</a:t>
            </a:r>
            <a:endParaRPr b="0" lang="en-IN" sz="1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96" name=""/>
          <p:cNvSpPr txBox="1"/>
          <p:nvPr/>
        </p:nvSpPr>
        <p:spPr>
          <a:xfrm>
            <a:off x="2880000" y="3110760"/>
            <a:ext cx="2520000" cy="602280"/>
          </a:xfrm>
          <a:prstGeom prst="rect">
            <a:avLst/>
          </a:prstGeom>
          <a:solidFill>
            <a:srgbClr val="111111"/>
          </a:solidFill>
          <a:ln w="0">
            <a:solidFill>
              <a:srgbClr val="ff0000"/>
            </a:solidFill>
          </a:ln>
        </p:spPr>
        <p:txBody>
          <a:bodyPr lIns="90000" rIns="90000" tIns="45000" bIns="45000" anchor="t">
            <a:noAutofit/>
          </a:bodyPr>
          <a:p>
            <a:r>
              <a:rPr b="0" lang="en-IN" sz="1200" spc="-1" strike="noStrike">
                <a:solidFill>
                  <a:srgbClr val="ffffff"/>
                </a:solidFill>
                <a:latin typeface="Arial"/>
              </a:rPr>
              <a:t>25. After restart, open System Properties and “Change” to change domain of this instance</a:t>
            </a:r>
            <a:endParaRPr b="0" lang="en-IN" sz="1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97" name=""/>
          <p:cNvSpPr txBox="1"/>
          <p:nvPr/>
        </p:nvSpPr>
        <p:spPr>
          <a:xfrm>
            <a:off x="0" y="4082760"/>
            <a:ext cx="9360000" cy="602280"/>
          </a:xfrm>
          <a:prstGeom prst="rect">
            <a:avLst/>
          </a:prstGeom>
          <a:solidFill>
            <a:srgbClr val="111111"/>
          </a:solidFill>
          <a:ln w="0">
            <a:solidFill>
              <a:srgbClr val="ff0000"/>
            </a:solidFill>
          </a:ln>
        </p:spPr>
        <p:txBody>
          <a:bodyPr lIns="90000" rIns="90000" tIns="45000" bIns="45000" anchor="t">
            <a:noAutofit/>
          </a:bodyPr>
          <a:p>
            <a:r>
              <a:rPr b="0" lang="en-IN" sz="2800" spc="-1" strike="noStrike">
                <a:solidFill>
                  <a:srgbClr val="ffffff"/>
                </a:solidFill>
                <a:latin typeface="Arial"/>
              </a:rPr>
              <a:t>This finishes parts (1.a) and (1.b) asked in the question</a:t>
            </a:r>
            <a:endParaRPr b="0" lang="en-IN" sz="28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" descr=""/>
          <p:cNvPicPr/>
          <p:nvPr/>
        </p:nvPicPr>
        <p:blipFill>
          <a:blip r:embed="rId1"/>
          <a:stretch/>
        </p:blipFill>
        <p:spPr>
          <a:xfrm>
            <a:off x="360" y="0"/>
            <a:ext cx="10079640" cy="2221920"/>
          </a:xfrm>
          <a:prstGeom prst="rect">
            <a:avLst/>
          </a:prstGeom>
          <a:ln w="0">
            <a:solidFill>
              <a:srgbClr val="3465a4"/>
            </a:solidFill>
          </a:ln>
        </p:spPr>
      </p:pic>
      <p:pic>
        <p:nvPicPr>
          <p:cNvPr id="99" name="" descr=""/>
          <p:cNvPicPr/>
          <p:nvPr/>
        </p:nvPicPr>
        <p:blipFill>
          <a:blip r:embed="rId2"/>
          <a:srcRect l="78564" t="21616" r="0" b="45947"/>
          <a:stretch/>
        </p:blipFill>
        <p:spPr>
          <a:xfrm>
            <a:off x="0" y="2340000"/>
            <a:ext cx="2160000" cy="1079640"/>
          </a:xfrm>
          <a:prstGeom prst="rect">
            <a:avLst/>
          </a:prstGeom>
          <a:ln w="0">
            <a:noFill/>
          </a:ln>
        </p:spPr>
      </p:pic>
      <p:sp>
        <p:nvSpPr>
          <p:cNvPr id="100" name=""/>
          <p:cNvSpPr txBox="1"/>
          <p:nvPr/>
        </p:nvSpPr>
        <p:spPr>
          <a:xfrm>
            <a:off x="2088000" y="2570760"/>
            <a:ext cx="7812000" cy="309240"/>
          </a:xfrm>
          <a:prstGeom prst="rect">
            <a:avLst/>
          </a:prstGeom>
          <a:solidFill>
            <a:srgbClr val="111111"/>
          </a:solidFill>
          <a:ln w="0">
            <a:solidFill>
              <a:srgbClr val="ff0000"/>
            </a:solidFill>
          </a:ln>
        </p:spPr>
        <p:txBody>
          <a:bodyPr lIns="90000" rIns="90000" tIns="45000" bIns="45000" anchor="t">
            <a:noAutofit/>
          </a:bodyPr>
          <a:p>
            <a:r>
              <a:rPr b="0" lang="en-IN" sz="1200" spc="-1" strike="noStrike">
                <a:solidFill>
                  <a:srgbClr val="ffffff"/>
                </a:solidFill>
                <a:latin typeface="Arial"/>
              </a:rPr>
              <a:t>27. Repeat steps (9) and (10) to create another Fsx File System. Choose “Amazon Fsx for Lustre” this time.</a:t>
            </a:r>
            <a:endParaRPr b="0" lang="en-IN" sz="12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01" name="" descr=""/>
          <p:cNvPicPr/>
          <p:nvPr/>
        </p:nvPicPr>
        <p:blipFill>
          <a:blip r:embed="rId3"/>
          <a:stretch/>
        </p:blipFill>
        <p:spPr>
          <a:xfrm>
            <a:off x="-11160" y="3498840"/>
            <a:ext cx="10079640" cy="1164600"/>
          </a:xfrm>
          <a:prstGeom prst="rect">
            <a:avLst/>
          </a:prstGeom>
          <a:ln w="0">
            <a:solidFill>
              <a:srgbClr val="3465a4"/>
            </a:solidFill>
          </a:ln>
        </p:spPr>
      </p:pic>
      <p:sp>
        <p:nvSpPr>
          <p:cNvPr id="102" name=""/>
          <p:cNvSpPr txBox="1"/>
          <p:nvPr/>
        </p:nvSpPr>
        <p:spPr>
          <a:xfrm>
            <a:off x="2088000" y="4767120"/>
            <a:ext cx="3312000" cy="309240"/>
          </a:xfrm>
          <a:prstGeom prst="rect">
            <a:avLst/>
          </a:prstGeom>
          <a:solidFill>
            <a:srgbClr val="111111"/>
          </a:solidFill>
          <a:ln w="0">
            <a:solidFill>
              <a:srgbClr val="ff0000"/>
            </a:solidFill>
          </a:ln>
        </p:spPr>
        <p:txBody>
          <a:bodyPr lIns="90000" rIns="90000" tIns="45000" bIns="45000" anchor="t">
            <a:noAutofit/>
          </a:bodyPr>
          <a:p>
            <a:r>
              <a:rPr b="0" lang="en-IN" sz="1200" spc="-1" strike="noStrike">
                <a:solidFill>
                  <a:srgbClr val="ffffff"/>
                </a:solidFill>
                <a:latin typeface="Arial"/>
              </a:rPr>
              <a:t>28. Create an EC2 instance of Amazon Linux</a:t>
            </a:r>
            <a:endParaRPr b="0" lang="en-IN" sz="1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" descr=""/>
          <p:cNvPicPr/>
          <p:nvPr/>
        </p:nvPicPr>
        <p:blipFill>
          <a:blip r:embed="rId1"/>
          <a:srcRect l="0" t="0" r="39932" b="0"/>
          <a:stretch/>
        </p:blipFill>
        <p:spPr>
          <a:xfrm>
            <a:off x="360" y="56160"/>
            <a:ext cx="2700000" cy="3543840"/>
          </a:xfrm>
          <a:prstGeom prst="rect">
            <a:avLst/>
          </a:prstGeom>
          <a:ln w="0">
            <a:solidFill>
              <a:srgbClr val="3465a4"/>
            </a:solidFill>
          </a:ln>
        </p:spPr>
      </p:pic>
      <p:pic>
        <p:nvPicPr>
          <p:cNvPr id="104" name="" descr=""/>
          <p:cNvPicPr/>
          <p:nvPr/>
        </p:nvPicPr>
        <p:blipFill>
          <a:blip r:embed="rId2"/>
          <a:stretch/>
        </p:blipFill>
        <p:spPr>
          <a:xfrm>
            <a:off x="68760" y="2949120"/>
            <a:ext cx="579240" cy="199440"/>
          </a:xfrm>
          <a:prstGeom prst="rect">
            <a:avLst/>
          </a:prstGeom>
          <a:ln w="0">
            <a:noFill/>
          </a:ln>
        </p:spPr>
      </p:pic>
      <p:pic>
        <p:nvPicPr>
          <p:cNvPr id="105" name="" descr=""/>
          <p:cNvPicPr/>
          <p:nvPr/>
        </p:nvPicPr>
        <p:blipFill>
          <a:blip r:embed="rId3"/>
          <a:srcRect l="0" t="0" r="56622" b="0"/>
          <a:stretch/>
        </p:blipFill>
        <p:spPr>
          <a:xfrm>
            <a:off x="3240360" y="-2160"/>
            <a:ext cx="3308760" cy="3600000"/>
          </a:xfrm>
          <a:prstGeom prst="rect">
            <a:avLst/>
          </a:prstGeom>
          <a:ln w="0">
            <a:solidFill>
              <a:srgbClr val="3465a4"/>
            </a:solidFill>
          </a:ln>
        </p:spPr>
      </p:pic>
      <p:sp>
        <p:nvSpPr>
          <p:cNvPr id="106" name=""/>
          <p:cNvSpPr txBox="1"/>
          <p:nvPr/>
        </p:nvSpPr>
        <p:spPr>
          <a:xfrm>
            <a:off x="1548000" y="770760"/>
            <a:ext cx="1512000" cy="309240"/>
          </a:xfrm>
          <a:prstGeom prst="rect">
            <a:avLst/>
          </a:prstGeom>
          <a:solidFill>
            <a:srgbClr val="111111"/>
          </a:solidFill>
          <a:ln w="0">
            <a:solidFill>
              <a:srgbClr val="ff0000"/>
            </a:solidFill>
          </a:ln>
        </p:spPr>
        <p:txBody>
          <a:bodyPr lIns="90000" rIns="90000" tIns="45000" bIns="45000" anchor="t">
            <a:noAutofit/>
          </a:bodyPr>
          <a:p>
            <a:r>
              <a:rPr b="0" lang="en-IN" sz="1200" spc="-1" strike="noStrike">
                <a:solidFill>
                  <a:srgbClr val="ffffff"/>
                </a:solidFill>
                <a:latin typeface="Arial"/>
              </a:rPr>
              <a:t>29. Provide a name</a:t>
            </a:r>
            <a:endParaRPr b="0" lang="en-IN" sz="1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7" name=""/>
          <p:cNvSpPr txBox="1"/>
          <p:nvPr/>
        </p:nvSpPr>
        <p:spPr>
          <a:xfrm>
            <a:off x="1080000" y="2880000"/>
            <a:ext cx="1512000" cy="602280"/>
          </a:xfrm>
          <a:prstGeom prst="rect">
            <a:avLst/>
          </a:prstGeom>
          <a:solidFill>
            <a:srgbClr val="111111"/>
          </a:solidFill>
          <a:ln w="0">
            <a:solidFill>
              <a:srgbClr val="ff0000"/>
            </a:solidFill>
          </a:ln>
        </p:spPr>
        <p:txBody>
          <a:bodyPr lIns="90000" rIns="90000" tIns="45000" bIns="45000" anchor="t">
            <a:noAutofit/>
          </a:bodyPr>
          <a:p>
            <a:r>
              <a:rPr b="0" lang="en-IN" sz="1200" spc="-1" strike="noStrike">
                <a:solidFill>
                  <a:srgbClr val="ffffff"/>
                </a:solidFill>
                <a:latin typeface="Arial"/>
              </a:rPr>
              <a:t>30. Provide 1.2 TiB as default storage capacity</a:t>
            </a:r>
            <a:endParaRPr b="0" lang="en-IN" sz="1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8" name=""/>
          <p:cNvSpPr txBox="1"/>
          <p:nvPr/>
        </p:nvSpPr>
        <p:spPr>
          <a:xfrm>
            <a:off x="6084000" y="1095120"/>
            <a:ext cx="1836000" cy="261000"/>
          </a:xfrm>
          <a:prstGeom prst="rect">
            <a:avLst/>
          </a:prstGeom>
          <a:solidFill>
            <a:srgbClr val="111111"/>
          </a:solidFill>
          <a:ln w="0">
            <a:solidFill>
              <a:srgbClr val="ff0000"/>
            </a:solidFill>
          </a:ln>
        </p:spPr>
        <p:txBody>
          <a:bodyPr lIns="90000" rIns="90000" tIns="45000" bIns="45000" anchor="t">
            <a:noAutofit/>
          </a:bodyPr>
          <a:p>
            <a:r>
              <a:rPr b="0" lang="en-IN" sz="1200" spc="-1" strike="noStrike">
                <a:solidFill>
                  <a:srgbClr val="ffffff"/>
                </a:solidFill>
                <a:latin typeface="Arial"/>
              </a:rPr>
              <a:t>31. Provide default VPC</a:t>
            </a:r>
            <a:endParaRPr b="0" lang="en-IN" sz="1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9" name=""/>
          <p:cNvSpPr txBox="1"/>
          <p:nvPr/>
        </p:nvSpPr>
        <p:spPr>
          <a:xfrm>
            <a:off x="6084000" y="2139480"/>
            <a:ext cx="1836000" cy="261000"/>
          </a:xfrm>
          <a:prstGeom prst="rect">
            <a:avLst/>
          </a:prstGeom>
          <a:solidFill>
            <a:srgbClr val="111111"/>
          </a:solidFill>
          <a:ln w="0">
            <a:solidFill>
              <a:srgbClr val="ff0000"/>
            </a:solidFill>
          </a:ln>
        </p:spPr>
        <p:txBody>
          <a:bodyPr lIns="90000" rIns="90000" tIns="45000" bIns="45000" anchor="t">
            <a:noAutofit/>
          </a:bodyPr>
          <a:p>
            <a:r>
              <a:rPr b="0" lang="en-IN" sz="1200" spc="-1" strike="noStrike">
                <a:solidFill>
                  <a:srgbClr val="ffffff"/>
                </a:solidFill>
                <a:latin typeface="Arial"/>
              </a:rPr>
              <a:t>32. Provide default SG</a:t>
            </a:r>
            <a:endParaRPr b="0" lang="en-IN" sz="1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0" name=""/>
          <p:cNvSpPr txBox="1"/>
          <p:nvPr/>
        </p:nvSpPr>
        <p:spPr>
          <a:xfrm>
            <a:off x="6084000" y="3147840"/>
            <a:ext cx="1836000" cy="261000"/>
          </a:xfrm>
          <a:prstGeom prst="rect">
            <a:avLst/>
          </a:prstGeom>
          <a:solidFill>
            <a:srgbClr val="111111"/>
          </a:solidFill>
          <a:ln w="0">
            <a:solidFill>
              <a:srgbClr val="ff0000"/>
            </a:solidFill>
          </a:ln>
        </p:spPr>
        <p:txBody>
          <a:bodyPr lIns="90000" rIns="90000" tIns="45000" bIns="45000" anchor="t">
            <a:noAutofit/>
          </a:bodyPr>
          <a:p>
            <a:r>
              <a:rPr b="0" lang="en-IN" sz="1200" spc="-1" strike="noStrike">
                <a:solidFill>
                  <a:srgbClr val="ffffff"/>
                </a:solidFill>
                <a:latin typeface="Arial"/>
              </a:rPr>
              <a:t>33. Leave subnet as-is</a:t>
            </a:r>
            <a:endParaRPr b="0" lang="en-IN" sz="1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" descr=""/>
          <p:cNvPicPr/>
          <p:nvPr/>
        </p:nvPicPr>
        <p:blipFill>
          <a:blip r:embed="rId1"/>
          <a:stretch/>
        </p:blipFill>
        <p:spPr>
          <a:xfrm rot="21598200">
            <a:off x="0" y="-360"/>
            <a:ext cx="7919280" cy="2433960"/>
          </a:xfrm>
          <a:prstGeom prst="rect">
            <a:avLst/>
          </a:prstGeom>
          <a:ln w="0">
            <a:solidFill>
              <a:srgbClr val="3465a4"/>
            </a:solidFill>
          </a:ln>
        </p:spPr>
      </p:pic>
      <p:pic>
        <p:nvPicPr>
          <p:cNvPr id="112" name="" descr=""/>
          <p:cNvPicPr/>
          <p:nvPr/>
        </p:nvPicPr>
        <p:blipFill>
          <a:blip r:embed="rId2"/>
          <a:stretch/>
        </p:blipFill>
        <p:spPr>
          <a:xfrm>
            <a:off x="0" y="3240000"/>
            <a:ext cx="7935480" cy="2430000"/>
          </a:xfrm>
          <a:prstGeom prst="rect">
            <a:avLst/>
          </a:prstGeom>
          <a:ln w="0">
            <a:solidFill>
              <a:srgbClr val="3465a4"/>
            </a:solidFill>
          </a:ln>
        </p:spPr>
      </p:pic>
      <p:sp>
        <p:nvSpPr>
          <p:cNvPr id="113" name=""/>
          <p:cNvSpPr txBox="1"/>
          <p:nvPr/>
        </p:nvSpPr>
        <p:spPr>
          <a:xfrm>
            <a:off x="8100000" y="0"/>
            <a:ext cx="1800000" cy="943560"/>
          </a:xfrm>
          <a:prstGeom prst="rect">
            <a:avLst/>
          </a:prstGeom>
          <a:solidFill>
            <a:srgbClr val="111111"/>
          </a:solidFill>
          <a:ln w="0">
            <a:solidFill>
              <a:srgbClr val="ff0000"/>
            </a:solidFill>
          </a:ln>
        </p:spPr>
        <p:txBody>
          <a:bodyPr lIns="90000" rIns="90000" tIns="45000" bIns="45000" anchor="t">
            <a:noAutofit/>
          </a:bodyPr>
          <a:p>
            <a:r>
              <a:rPr b="0" lang="en-IN" sz="1200" spc="-1" strike="noStrike">
                <a:solidFill>
                  <a:srgbClr val="ffffff"/>
                </a:solidFill>
                <a:latin typeface="Arial"/>
              </a:rPr>
              <a:t>34. Modify inbound rules for default SG to add rules to allow traffic to between Lustre servers and clients.</a:t>
            </a:r>
            <a:endParaRPr b="0" lang="en-IN" sz="1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4" name=""/>
          <p:cNvSpPr txBox="1"/>
          <p:nvPr/>
        </p:nvSpPr>
        <p:spPr>
          <a:xfrm>
            <a:off x="8100000" y="3240000"/>
            <a:ext cx="1620000" cy="1114200"/>
          </a:xfrm>
          <a:prstGeom prst="rect">
            <a:avLst/>
          </a:prstGeom>
          <a:solidFill>
            <a:srgbClr val="111111"/>
          </a:solidFill>
          <a:ln w="0">
            <a:solidFill>
              <a:srgbClr val="ff0000"/>
            </a:solidFill>
          </a:ln>
        </p:spPr>
        <p:txBody>
          <a:bodyPr lIns="90000" rIns="90000" tIns="45000" bIns="45000" anchor="t">
            <a:noAutofit/>
          </a:bodyPr>
          <a:p>
            <a:r>
              <a:rPr b="0" lang="en-IN" sz="1200" spc="-1" strike="noStrike">
                <a:solidFill>
                  <a:srgbClr val="ffffff"/>
                </a:solidFill>
                <a:latin typeface="Arial"/>
                <a:ea typeface="Noto Sans CJK SC"/>
              </a:rPr>
              <a:t>35. Modify outbound </a:t>
            </a:r>
            <a:r>
              <a:rPr b="0" lang="en-IN" sz="1200" spc="-1" strike="noStrike">
                <a:solidFill>
                  <a:srgbClr val="ffffff"/>
                </a:solidFill>
                <a:latin typeface="Arial"/>
              </a:rPr>
              <a:t>rules for default SG to add rules to allow traffic to between Lustre servers and clients.</a:t>
            </a:r>
            <a:endParaRPr b="0" lang="en-IN" sz="1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" descr=""/>
          <p:cNvPicPr/>
          <p:nvPr/>
        </p:nvPicPr>
        <p:blipFill>
          <a:blip r:embed="rId1"/>
          <a:stretch/>
        </p:blipFill>
        <p:spPr>
          <a:xfrm>
            <a:off x="0" y="0"/>
            <a:ext cx="7365240" cy="1980000"/>
          </a:xfrm>
          <a:prstGeom prst="rect">
            <a:avLst/>
          </a:prstGeom>
          <a:ln w="0">
            <a:solidFill>
              <a:srgbClr val="3465a4"/>
            </a:solidFill>
          </a:ln>
        </p:spPr>
      </p:pic>
      <p:pic>
        <p:nvPicPr>
          <p:cNvPr id="116" name="" descr=""/>
          <p:cNvPicPr/>
          <p:nvPr/>
        </p:nvPicPr>
        <p:blipFill>
          <a:blip r:embed="rId2"/>
          <a:stretch/>
        </p:blipFill>
        <p:spPr>
          <a:xfrm>
            <a:off x="29160" y="2166840"/>
            <a:ext cx="7350840" cy="2003400"/>
          </a:xfrm>
          <a:prstGeom prst="rect">
            <a:avLst/>
          </a:prstGeom>
          <a:ln w="0">
            <a:solidFill>
              <a:srgbClr val="3465a4"/>
            </a:solidFill>
          </a:ln>
        </p:spPr>
      </p:pic>
      <p:sp>
        <p:nvSpPr>
          <p:cNvPr id="117" name=""/>
          <p:cNvSpPr txBox="1"/>
          <p:nvPr/>
        </p:nvSpPr>
        <p:spPr>
          <a:xfrm>
            <a:off x="7632000" y="360"/>
            <a:ext cx="2268000" cy="1284840"/>
          </a:xfrm>
          <a:prstGeom prst="rect">
            <a:avLst/>
          </a:prstGeom>
          <a:solidFill>
            <a:srgbClr val="111111"/>
          </a:solidFill>
          <a:ln w="0">
            <a:solidFill>
              <a:srgbClr val="ff0000"/>
            </a:solidFill>
          </a:ln>
        </p:spPr>
        <p:txBody>
          <a:bodyPr lIns="90000" rIns="90000" tIns="45000" bIns="45000" anchor="t">
            <a:noAutofit/>
          </a:bodyPr>
          <a:p>
            <a:r>
              <a:rPr b="0" lang="en-IN" sz="1200" spc="-1" strike="noStrike">
                <a:solidFill>
                  <a:srgbClr val="ffffff"/>
                </a:solidFill>
                <a:latin typeface="Arial"/>
              </a:rPr>
              <a:t>36. Modify inbound rules for SG of Amazon Linux instance created in (28) to add rules to allow traffic to between Lustre servers and clients.</a:t>
            </a:r>
            <a:endParaRPr b="0" lang="en-IN" sz="1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8" name=""/>
          <p:cNvSpPr txBox="1"/>
          <p:nvPr/>
        </p:nvSpPr>
        <p:spPr>
          <a:xfrm>
            <a:off x="7632000" y="2160720"/>
            <a:ext cx="2268000" cy="1284840"/>
          </a:xfrm>
          <a:prstGeom prst="rect">
            <a:avLst/>
          </a:prstGeom>
          <a:solidFill>
            <a:srgbClr val="111111"/>
          </a:solidFill>
          <a:ln w="0">
            <a:solidFill>
              <a:srgbClr val="ff0000"/>
            </a:solidFill>
          </a:ln>
        </p:spPr>
        <p:txBody>
          <a:bodyPr lIns="90000" rIns="90000" tIns="45000" bIns="45000" anchor="t">
            <a:noAutofit/>
          </a:bodyPr>
          <a:p>
            <a:r>
              <a:rPr b="0" lang="en-IN" sz="1200" spc="-1" strike="noStrike">
                <a:solidFill>
                  <a:srgbClr val="ffffff"/>
                </a:solidFill>
                <a:latin typeface="Arial"/>
              </a:rPr>
              <a:t>37. Modify outbound rules for SG of Amazon Linux instance created in (28) to add rules to allow traffic to between Lustre servers and clients.</a:t>
            </a:r>
            <a:endParaRPr b="0" lang="en-IN" sz="1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" descr=""/>
          <p:cNvPicPr/>
          <p:nvPr/>
        </p:nvPicPr>
        <p:blipFill>
          <a:blip r:embed="rId1"/>
          <a:stretch/>
        </p:blipFill>
        <p:spPr>
          <a:xfrm>
            <a:off x="6480" y="0"/>
            <a:ext cx="3413520" cy="1344600"/>
          </a:xfrm>
          <a:prstGeom prst="rect">
            <a:avLst/>
          </a:prstGeom>
          <a:ln w="0">
            <a:solidFill>
              <a:srgbClr val="3465a4"/>
            </a:solidFill>
          </a:ln>
        </p:spPr>
      </p:pic>
      <p:pic>
        <p:nvPicPr>
          <p:cNvPr id="120" name="" descr=""/>
          <p:cNvPicPr/>
          <p:nvPr/>
        </p:nvPicPr>
        <p:blipFill>
          <a:blip r:embed="rId2"/>
          <a:stretch/>
        </p:blipFill>
        <p:spPr>
          <a:xfrm>
            <a:off x="22320" y="1800000"/>
            <a:ext cx="6457680" cy="357120"/>
          </a:xfrm>
          <a:prstGeom prst="rect">
            <a:avLst/>
          </a:prstGeom>
          <a:ln w="0">
            <a:solidFill>
              <a:srgbClr val="3465a4"/>
            </a:solidFill>
          </a:ln>
        </p:spPr>
      </p:pic>
      <p:pic>
        <p:nvPicPr>
          <p:cNvPr id="121" name="" descr=""/>
          <p:cNvPicPr/>
          <p:nvPr/>
        </p:nvPicPr>
        <p:blipFill>
          <a:blip r:embed="rId3"/>
          <a:stretch/>
        </p:blipFill>
        <p:spPr>
          <a:xfrm>
            <a:off x="36000" y="2178720"/>
            <a:ext cx="3420000" cy="403200"/>
          </a:xfrm>
          <a:prstGeom prst="rect">
            <a:avLst/>
          </a:prstGeom>
          <a:ln w="0">
            <a:solidFill>
              <a:srgbClr val="3465a4"/>
            </a:solidFill>
          </a:ln>
        </p:spPr>
      </p:pic>
      <p:pic>
        <p:nvPicPr>
          <p:cNvPr id="122" name="" descr=""/>
          <p:cNvPicPr/>
          <p:nvPr/>
        </p:nvPicPr>
        <p:blipFill>
          <a:blip r:embed="rId4"/>
          <a:stretch/>
        </p:blipFill>
        <p:spPr>
          <a:xfrm>
            <a:off x="0" y="2808000"/>
            <a:ext cx="7380000" cy="1245960"/>
          </a:xfrm>
          <a:prstGeom prst="rect">
            <a:avLst/>
          </a:prstGeom>
          <a:ln w="0">
            <a:solidFill>
              <a:srgbClr val="3465a4"/>
            </a:solidFill>
          </a:ln>
        </p:spPr>
      </p:pic>
      <p:sp>
        <p:nvSpPr>
          <p:cNvPr id="123" name=""/>
          <p:cNvSpPr txBox="1"/>
          <p:nvPr/>
        </p:nvSpPr>
        <p:spPr>
          <a:xfrm>
            <a:off x="4320000" y="144000"/>
            <a:ext cx="5580000" cy="261000"/>
          </a:xfrm>
          <a:prstGeom prst="rect">
            <a:avLst/>
          </a:prstGeom>
          <a:solidFill>
            <a:srgbClr val="111111"/>
          </a:solidFill>
          <a:ln w="0">
            <a:solidFill>
              <a:srgbClr val="ff0000"/>
            </a:solidFill>
          </a:ln>
        </p:spPr>
        <p:txBody>
          <a:bodyPr lIns="90000" rIns="90000" tIns="45000" bIns="45000" anchor="t">
            <a:noAutofit/>
          </a:bodyPr>
          <a:p>
            <a:r>
              <a:rPr b="0" lang="en-IN" sz="1200" spc="-1" strike="noStrike">
                <a:solidFill>
                  <a:srgbClr val="ffffff"/>
                </a:solidFill>
                <a:latin typeface="Arial"/>
              </a:rPr>
              <a:t>38. Open a SSH session into the Amazon Linux instance created in (28) </a:t>
            </a:r>
            <a:endParaRPr b="0" lang="en-IN" sz="1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4" name=""/>
          <p:cNvSpPr txBox="1"/>
          <p:nvPr/>
        </p:nvSpPr>
        <p:spPr>
          <a:xfrm>
            <a:off x="6660000" y="1800360"/>
            <a:ext cx="1584000" cy="431640"/>
          </a:xfrm>
          <a:prstGeom prst="rect">
            <a:avLst/>
          </a:prstGeom>
          <a:solidFill>
            <a:srgbClr val="111111"/>
          </a:solidFill>
          <a:ln w="0">
            <a:solidFill>
              <a:srgbClr val="ff0000"/>
            </a:solidFill>
          </a:ln>
        </p:spPr>
        <p:txBody>
          <a:bodyPr lIns="90000" rIns="90000" tIns="45000" bIns="45000" anchor="t">
            <a:noAutofit/>
          </a:bodyPr>
          <a:p>
            <a:r>
              <a:rPr b="0" lang="en-IN" sz="1200" spc="-1" strike="noStrike">
                <a:solidFill>
                  <a:srgbClr val="ffffff"/>
                </a:solidFill>
                <a:latin typeface="Arial"/>
              </a:rPr>
              <a:t>39. Install the Lustre file-system client </a:t>
            </a:r>
            <a:endParaRPr b="0" lang="en-IN" sz="1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5" name=""/>
          <p:cNvSpPr txBox="1"/>
          <p:nvPr/>
        </p:nvSpPr>
        <p:spPr>
          <a:xfrm>
            <a:off x="0" y="4140720"/>
            <a:ext cx="10044000" cy="431640"/>
          </a:xfrm>
          <a:prstGeom prst="rect">
            <a:avLst/>
          </a:prstGeom>
          <a:solidFill>
            <a:srgbClr val="111111"/>
          </a:solidFill>
          <a:ln w="0">
            <a:solidFill>
              <a:srgbClr val="ff0000"/>
            </a:solidFill>
          </a:ln>
        </p:spPr>
        <p:txBody>
          <a:bodyPr lIns="90000" rIns="90000" tIns="45000" bIns="45000" anchor="t">
            <a:noAutofit/>
          </a:bodyPr>
          <a:p>
            <a:r>
              <a:rPr b="0" lang="en-IN" sz="1200" spc="-1" strike="noStrike">
                <a:solidFill>
                  <a:srgbClr val="ffffff"/>
                </a:solidFill>
                <a:latin typeface="Arial"/>
              </a:rPr>
              <a:t>40. Finally, create a directory called ~/fsx and mount the Lustre filesystem with this directory as the a mount directory. Verify that the file system was mounted correctly.</a:t>
            </a:r>
            <a:endParaRPr b="0" lang="en-IN" sz="1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6" name=""/>
          <p:cNvSpPr txBox="1"/>
          <p:nvPr/>
        </p:nvSpPr>
        <p:spPr>
          <a:xfrm>
            <a:off x="1620000" y="5055120"/>
            <a:ext cx="7020000" cy="602280"/>
          </a:xfrm>
          <a:prstGeom prst="rect">
            <a:avLst/>
          </a:prstGeom>
          <a:solidFill>
            <a:srgbClr val="111111"/>
          </a:solidFill>
          <a:ln w="0">
            <a:solidFill>
              <a:srgbClr val="ff0000"/>
            </a:solidFill>
          </a:ln>
        </p:spPr>
        <p:txBody>
          <a:bodyPr lIns="90000" rIns="90000" tIns="45000" bIns="45000" anchor="t">
            <a:noAutofit/>
          </a:bodyPr>
          <a:p>
            <a:r>
              <a:rPr b="0" lang="en-IN" sz="2800" spc="-1" strike="noStrike">
                <a:solidFill>
                  <a:srgbClr val="ffffff"/>
                </a:solidFill>
                <a:latin typeface="Arial"/>
              </a:rPr>
              <a:t>This finishes part (2) asked in the question</a:t>
            </a:r>
            <a:endParaRPr b="0" lang="en-IN" sz="28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" descr=""/>
          <p:cNvPicPr/>
          <p:nvPr/>
        </p:nvPicPr>
        <p:blipFill>
          <a:blip r:embed="rId1"/>
          <a:stretch/>
        </p:blipFill>
        <p:spPr>
          <a:xfrm>
            <a:off x="0" y="0"/>
            <a:ext cx="8820000" cy="1623960"/>
          </a:xfrm>
          <a:prstGeom prst="rect">
            <a:avLst/>
          </a:prstGeom>
          <a:ln w="0">
            <a:solidFill>
              <a:srgbClr val="3465a4"/>
            </a:solidFill>
          </a:ln>
        </p:spPr>
      </p:pic>
      <p:pic>
        <p:nvPicPr>
          <p:cNvPr id="44" name="" descr=""/>
          <p:cNvPicPr/>
          <p:nvPr/>
        </p:nvPicPr>
        <p:blipFill>
          <a:blip r:embed="rId2"/>
          <a:stretch/>
        </p:blipFill>
        <p:spPr>
          <a:xfrm>
            <a:off x="360" y="1619280"/>
            <a:ext cx="8819640" cy="1442160"/>
          </a:xfrm>
          <a:prstGeom prst="rect">
            <a:avLst/>
          </a:prstGeom>
          <a:ln w="0">
            <a:solidFill>
              <a:srgbClr val="3465a4"/>
            </a:solidFill>
          </a:ln>
        </p:spPr>
      </p:pic>
      <p:pic>
        <p:nvPicPr>
          <p:cNvPr id="45" name="" descr=""/>
          <p:cNvPicPr/>
          <p:nvPr/>
        </p:nvPicPr>
        <p:blipFill>
          <a:blip r:embed="rId3"/>
          <a:stretch/>
        </p:blipFill>
        <p:spPr>
          <a:xfrm>
            <a:off x="360" y="3060000"/>
            <a:ext cx="8279640" cy="1819440"/>
          </a:xfrm>
          <a:prstGeom prst="rect">
            <a:avLst/>
          </a:prstGeom>
          <a:ln w="0">
            <a:solidFill>
              <a:srgbClr val="3465a4"/>
            </a:solidFill>
          </a:ln>
        </p:spPr>
      </p:pic>
      <p:sp>
        <p:nvSpPr>
          <p:cNvPr id="46" name=""/>
          <p:cNvSpPr txBox="1"/>
          <p:nvPr/>
        </p:nvSpPr>
        <p:spPr>
          <a:xfrm>
            <a:off x="7380000" y="5040000"/>
            <a:ext cx="2664000" cy="611640"/>
          </a:xfrm>
          <a:prstGeom prst="rect">
            <a:avLst/>
          </a:prstGeom>
          <a:solidFill>
            <a:srgbClr val="111111"/>
          </a:solidFill>
          <a:ln w="0">
            <a:solidFill>
              <a:srgbClr val="ff0000"/>
            </a:solidFill>
          </a:ln>
        </p:spPr>
        <p:txBody>
          <a:bodyPr lIns="90000" rIns="90000" tIns="45000" bIns="45000" anchor="t">
            <a:noAutofit/>
          </a:bodyPr>
          <a:p>
            <a:r>
              <a:rPr b="0" lang="en-IN" sz="1200" spc="-1" strike="noStrike">
                <a:solidFill>
                  <a:srgbClr val="ffffff"/>
                </a:solidFill>
                <a:latin typeface="Arial"/>
              </a:rPr>
              <a:t>1</a:t>
            </a:r>
            <a:r>
              <a:rPr b="0" lang="en-IN" sz="1200" spc="-1" strike="noStrike">
                <a:solidFill>
                  <a:srgbClr val="ffffff"/>
                </a:solidFill>
                <a:latin typeface="Arial"/>
              </a:rPr>
              <a:t>.</a:t>
            </a:r>
            <a:r>
              <a:rPr b="0" lang="en-IN" sz="1200" spc="-1" strike="noStrike">
                <a:solidFill>
                  <a:srgbClr val="ffffff"/>
                </a:solidFill>
                <a:latin typeface="Arial"/>
              </a:rPr>
              <a:t> </a:t>
            </a:r>
            <a:r>
              <a:rPr b="0" lang="en-IN" sz="1200" spc="-1" strike="noStrike">
                <a:solidFill>
                  <a:srgbClr val="ffffff"/>
                </a:solidFill>
                <a:latin typeface="Arial"/>
              </a:rPr>
              <a:t>C</a:t>
            </a:r>
            <a:r>
              <a:rPr b="0" lang="en-IN" sz="1200" spc="-1" strike="noStrike">
                <a:solidFill>
                  <a:srgbClr val="ffffff"/>
                </a:solidFill>
                <a:latin typeface="Arial"/>
              </a:rPr>
              <a:t>r</a:t>
            </a:r>
            <a:r>
              <a:rPr b="0" lang="en-IN" sz="1200" spc="-1" strike="noStrike">
                <a:solidFill>
                  <a:srgbClr val="ffffff"/>
                </a:solidFill>
                <a:latin typeface="Arial"/>
              </a:rPr>
              <a:t>e</a:t>
            </a:r>
            <a:r>
              <a:rPr b="0" lang="en-IN" sz="1200" spc="-1" strike="noStrike">
                <a:solidFill>
                  <a:srgbClr val="ffffff"/>
                </a:solidFill>
                <a:latin typeface="Arial"/>
              </a:rPr>
              <a:t>a</a:t>
            </a:r>
            <a:r>
              <a:rPr b="0" lang="en-IN" sz="1200" spc="-1" strike="noStrike">
                <a:solidFill>
                  <a:srgbClr val="ffffff"/>
                </a:solidFill>
                <a:latin typeface="Arial"/>
              </a:rPr>
              <a:t>t</a:t>
            </a:r>
            <a:r>
              <a:rPr b="0" lang="en-IN" sz="1200" spc="-1" strike="noStrike">
                <a:solidFill>
                  <a:srgbClr val="ffffff"/>
                </a:solidFill>
                <a:latin typeface="Arial"/>
              </a:rPr>
              <a:t>e</a:t>
            </a:r>
            <a:r>
              <a:rPr b="0" lang="en-IN" sz="1200" spc="-1" strike="noStrike">
                <a:solidFill>
                  <a:srgbClr val="ffffff"/>
                </a:solidFill>
                <a:latin typeface="Arial"/>
              </a:rPr>
              <a:t> </a:t>
            </a:r>
            <a:r>
              <a:rPr b="0" lang="en-IN" sz="1200" spc="-1" strike="noStrike">
                <a:solidFill>
                  <a:srgbClr val="ffffff"/>
                </a:solidFill>
                <a:latin typeface="Arial"/>
              </a:rPr>
              <a:t>a</a:t>
            </a:r>
            <a:r>
              <a:rPr b="0" lang="en-IN" sz="1200" spc="-1" strike="noStrike">
                <a:solidFill>
                  <a:srgbClr val="ffffff"/>
                </a:solidFill>
                <a:latin typeface="Arial"/>
              </a:rPr>
              <a:t> </a:t>
            </a:r>
            <a:r>
              <a:rPr b="0" lang="en-IN" sz="1200" spc="-1" strike="noStrike">
                <a:solidFill>
                  <a:srgbClr val="ffffff"/>
                </a:solidFill>
                <a:latin typeface="Arial"/>
              </a:rPr>
              <a:t>W</a:t>
            </a:r>
            <a:r>
              <a:rPr b="0" lang="en-IN" sz="1200" spc="-1" strike="noStrike">
                <a:solidFill>
                  <a:srgbClr val="ffffff"/>
                </a:solidFill>
                <a:latin typeface="Arial"/>
              </a:rPr>
              <a:t>i</a:t>
            </a:r>
            <a:r>
              <a:rPr b="0" lang="en-IN" sz="1200" spc="-1" strike="noStrike">
                <a:solidFill>
                  <a:srgbClr val="ffffff"/>
                </a:solidFill>
                <a:latin typeface="Arial"/>
              </a:rPr>
              <a:t>n</a:t>
            </a:r>
            <a:r>
              <a:rPr b="0" lang="en-IN" sz="1200" spc="-1" strike="noStrike">
                <a:solidFill>
                  <a:srgbClr val="ffffff"/>
                </a:solidFill>
                <a:latin typeface="Arial"/>
              </a:rPr>
              <a:t>d</a:t>
            </a:r>
            <a:r>
              <a:rPr b="0" lang="en-IN" sz="1200" spc="-1" strike="noStrike">
                <a:solidFill>
                  <a:srgbClr val="ffffff"/>
                </a:solidFill>
                <a:latin typeface="Arial"/>
              </a:rPr>
              <a:t>o</a:t>
            </a:r>
            <a:r>
              <a:rPr b="0" lang="en-IN" sz="1200" spc="-1" strike="noStrike">
                <a:solidFill>
                  <a:srgbClr val="ffffff"/>
                </a:solidFill>
                <a:latin typeface="Arial"/>
              </a:rPr>
              <a:t>w</a:t>
            </a:r>
            <a:r>
              <a:rPr b="0" lang="en-IN" sz="1200" spc="-1" strike="noStrike">
                <a:solidFill>
                  <a:srgbClr val="ffffff"/>
                </a:solidFill>
                <a:latin typeface="Arial"/>
              </a:rPr>
              <a:t>s</a:t>
            </a:r>
            <a:r>
              <a:rPr b="0" lang="en-IN" sz="1200" spc="-1" strike="noStrike">
                <a:solidFill>
                  <a:srgbClr val="ffffff"/>
                </a:solidFill>
                <a:latin typeface="Arial"/>
              </a:rPr>
              <a:t> </a:t>
            </a:r>
            <a:r>
              <a:rPr b="0" lang="en-IN" sz="1200" spc="-1" strike="noStrike">
                <a:solidFill>
                  <a:srgbClr val="ffffff"/>
                </a:solidFill>
                <a:latin typeface="Arial"/>
              </a:rPr>
              <a:t>E</a:t>
            </a:r>
            <a:r>
              <a:rPr b="0" lang="en-IN" sz="1200" spc="-1" strike="noStrike">
                <a:solidFill>
                  <a:srgbClr val="ffffff"/>
                </a:solidFill>
                <a:latin typeface="Arial"/>
              </a:rPr>
              <a:t>C</a:t>
            </a:r>
            <a:r>
              <a:rPr b="0" lang="en-IN" sz="1200" spc="-1" strike="noStrike">
                <a:solidFill>
                  <a:srgbClr val="ffffff"/>
                </a:solidFill>
                <a:latin typeface="Arial"/>
              </a:rPr>
              <a:t>2</a:t>
            </a:r>
            <a:r>
              <a:rPr b="0" lang="en-IN" sz="1200" spc="-1" strike="noStrike">
                <a:solidFill>
                  <a:srgbClr val="ffffff"/>
                </a:solidFill>
                <a:latin typeface="Arial"/>
              </a:rPr>
              <a:t> </a:t>
            </a:r>
            <a:r>
              <a:rPr b="0" lang="en-IN" sz="1200" spc="-1" strike="noStrike">
                <a:solidFill>
                  <a:srgbClr val="ffffff"/>
                </a:solidFill>
                <a:latin typeface="Arial"/>
              </a:rPr>
              <a:t>i</a:t>
            </a:r>
            <a:r>
              <a:rPr b="0" lang="en-IN" sz="1200" spc="-1" strike="noStrike">
                <a:solidFill>
                  <a:srgbClr val="ffffff"/>
                </a:solidFill>
                <a:latin typeface="Arial"/>
              </a:rPr>
              <a:t>n</a:t>
            </a:r>
            <a:r>
              <a:rPr b="0" lang="en-IN" sz="1200" spc="-1" strike="noStrike">
                <a:solidFill>
                  <a:srgbClr val="ffffff"/>
                </a:solidFill>
                <a:latin typeface="Arial"/>
              </a:rPr>
              <a:t>s</a:t>
            </a:r>
            <a:r>
              <a:rPr b="0" lang="en-IN" sz="1200" spc="-1" strike="noStrike">
                <a:solidFill>
                  <a:srgbClr val="ffffff"/>
                </a:solidFill>
                <a:latin typeface="Arial"/>
              </a:rPr>
              <a:t>t</a:t>
            </a:r>
            <a:r>
              <a:rPr b="0" lang="en-IN" sz="1200" spc="-1" strike="noStrike">
                <a:solidFill>
                  <a:srgbClr val="ffffff"/>
                </a:solidFill>
                <a:latin typeface="Arial"/>
              </a:rPr>
              <a:t>a</a:t>
            </a:r>
            <a:r>
              <a:rPr b="0" lang="en-IN" sz="1200" spc="-1" strike="noStrike">
                <a:solidFill>
                  <a:srgbClr val="ffffff"/>
                </a:solidFill>
                <a:latin typeface="Arial"/>
              </a:rPr>
              <a:t>n</a:t>
            </a:r>
            <a:r>
              <a:rPr b="0" lang="en-IN" sz="1200" spc="-1" strike="noStrike">
                <a:solidFill>
                  <a:srgbClr val="ffffff"/>
                </a:solidFill>
                <a:latin typeface="Arial"/>
              </a:rPr>
              <a:t>c</a:t>
            </a:r>
            <a:r>
              <a:rPr b="0" lang="en-IN" sz="1200" spc="-1" strike="noStrike">
                <a:solidFill>
                  <a:srgbClr val="ffffff"/>
                </a:solidFill>
                <a:latin typeface="Arial"/>
              </a:rPr>
              <a:t>e</a:t>
            </a:r>
            <a:endParaRPr b="0" lang="en-IN" sz="1200" spc="-1" strike="noStrike">
              <a:solidFill>
                <a:srgbClr val="ffffff"/>
              </a:solidFill>
              <a:latin typeface="Arial"/>
              <a:ea typeface="Noto Sans CJK SC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" descr=""/>
          <p:cNvPicPr/>
          <p:nvPr/>
        </p:nvPicPr>
        <p:blipFill>
          <a:blip r:embed="rId1"/>
          <a:stretch/>
        </p:blipFill>
        <p:spPr>
          <a:xfrm>
            <a:off x="0" y="17280"/>
            <a:ext cx="4500000" cy="1465200"/>
          </a:xfrm>
          <a:prstGeom prst="rect">
            <a:avLst/>
          </a:prstGeom>
          <a:ln w="0">
            <a:solidFill>
              <a:srgbClr val="3465a4"/>
            </a:solidFill>
          </a:ln>
        </p:spPr>
      </p:pic>
      <p:sp>
        <p:nvSpPr>
          <p:cNvPr id="48" name=""/>
          <p:cNvSpPr txBox="1"/>
          <p:nvPr/>
        </p:nvSpPr>
        <p:spPr>
          <a:xfrm>
            <a:off x="4680000" y="180000"/>
            <a:ext cx="3600000" cy="422280"/>
          </a:xfrm>
          <a:prstGeom prst="rect">
            <a:avLst/>
          </a:prstGeom>
          <a:solidFill>
            <a:srgbClr val="111111"/>
          </a:solidFill>
          <a:ln w="0">
            <a:solidFill>
              <a:srgbClr val="ff0000"/>
            </a:solidFill>
          </a:ln>
        </p:spPr>
        <p:txBody>
          <a:bodyPr lIns="90000" rIns="90000" tIns="45000" bIns="45000" anchor="t">
            <a:noAutofit/>
          </a:bodyPr>
          <a:p>
            <a:r>
              <a:rPr b="0" lang="en-IN" sz="1200" spc="-1" strike="noStrike">
                <a:solidFill>
                  <a:srgbClr val="ffffff"/>
                </a:solidFill>
                <a:latin typeface="Arial"/>
              </a:rPr>
              <a:t>2. Open Directory service</a:t>
            </a:r>
            <a:endParaRPr b="0" lang="en-IN" sz="1200" spc="-1" strike="noStrike">
              <a:solidFill>
                <a:srgbClr val="ffffff"/>
              </a:solidFill>
              <a:latin typeface="Arial"/>
              <a:ea typeface="Noto Sans CJK SC"/>
            </a:endParaRPr>
          </a:p>
        </p:txBody>
      </p:sp>
      <p:pic>
        <p:nvPicPr>
          <p:cNvPr id="49" name="" descr=""/>
          <p:cNvPicPr/>
          <p:nvPr/>
        </p:nvPicPr>
        <p:blipFill>
          <a:blip r:embed="rId2"/>
          <a:stretch/>
        </p:blipFill>
        <p:spPr>
          <a:xfrm>
            <a:off x="360" y="1575720"/>
            <a:ext cx="4499640" cy="1868040"/>
          </a:xfrm>
          <a:prstGeom prst="rect">
            <a:avLst/>
          </a:prstGeom>
          <a:ln w="0">
            <a:solidFill>
              <a:srgbClr val="3465a4"/>
            </a:solidFill>
          </a:ln>
        </p:spPr>
      </p:pic>
      <p:sp>
        <p:nvSpPr>
          <p:cNvPr id="50" name=""/>
          <p:cNvSpPr txBox="1"/>
          <p:nvPr/>
        </p:nvSpPr>
        <p:spPr>
          <a:xfrm>
            <a:off x="4680000" y="1620000"/>
            <a:ext cx="4140000" cy="422280"/>
          </a:xfrm>
          <a:prstGeom prst="rect">
            <a:avLst/>
          </a:prstGeom>
          <a:solidFill>
            <a:srgbClr val="111111"/>
          </a:solidFill>
          <a:ln w="0">
            <a:solidFill>
              <a:srgbClr val="ff0000"/>
            </a:solidFill>
          </a:ln>
        </p:spPr>
        <p:txBody>
          <a:bodyPr lIns="90000" rIns="90000" tIns="45000" bIns="45000" anchor="t">
            <a:noAutofit/>
          </a:bodyPr>
          <a:p>
            <a:r>
              <a:rPr b="0" lang="en-IN" sz="1200" spc="-1" strike="noStrike">
                <a:solidFill>
                  <a:srgbClr val="ffffff"/>
                </a:solidFill>
                <a:latin typeface="Arial"/>
              </a:rPr>
              <a:t>3. Select AWS Managed Microsoft AD</a:t>
            </a:r>
            <a:endParaRPr b="0" lang="en-IN" sz="1200" spc="-1" strike="noStrike">
              <a:solidFill>
                <a:srgbClr val="ffffff"/>
              </a:solidFill>
              <a:latin typeface="Arial"/>
              <a:ea typeface="Noto Sans CJK SC"/>
            </a:endParaRPr>
          </a:p>
        </p:txBody>
      </p:sp>
      <p:pic>
        <p:nvPicPr>
          <p:cNvPr id="51" name="" descr=""/>
          <p:cNvPicPr/>
          <p:nvPr/>
        </p:nvPicPr>
        <p:blipFill>
          <a:blip r:embed="rId3"/>
          <a:srcRect l="0" t="28112" r="0" b="0"/>
          <a:stretch/>
        </p:blipFill>
        <p:spPr>
          <a:xfrm>
            <a:off x="0" y="3628080"/>
            <a:ext cx="3420000" cy="2041920"/>
          </a:xfrm>
          <a:prstGeom prst="rect">
            <a:avLst/>
          </a:prstGeom>
          <a:ln w="0">
            <a:solidFill>
              <a:srgbClr val="3465a4"/>
            </a:solidFill>
          </a:ln>
        </p:spPr>
      </p:pic>
      <p:sp>
        <p:nvSpPr>
          <p:cNvPr id="52" name=""/>
          <p:cNvSpPr txBox="1"/>
          <p:nvPr/>
        </p:nvSpPr>
        <p:spPr>
          <a:xfrm>
            <a:off x="3564000" y="3636000"/>
            <a:ext cx="2916000" cy="422280"/>
          </a:xfrm>
          <a:prstGeom prst="rect">
            <a:avLst/>
          </a:prstGeom>
          <a:solidFill>
            <a:srgbClr val="111111"/>
          </a:solidFill>
          <a:ln w="0">
            <a:solidFill>
              <a:srgbClr val="ff0000"/>
            </a:solidFill>
          </a:ln>
        </p:spPr>
        <p:txBody>
          <a:bodyPr lIns="90000" rIns="90000" tIns="45000" bIns="45000" anchor="t">
            <a:noAutofit/>
          </a:bodyPr>
          <a:p>
            <a:r>
              <a:rPr b="0" lang="en-IN" sz="1200" spc="-1" strike="noStrike">
                <a:solidFill>
                  <a:srgbClr val="ffffff"/>
                </a:solidFill>
                <a:latin typeface="Arial"/>
              </a:rPr>
              <a:t>4. Select Standard edition</a:t>
            </a:r>
            <a:endParaRPr b="0" lang="en-IN" sz="1200" spc="-1" strike="noStrike">
              <a:solidFill>
                <a:srgbClr val="ffffff"/>
              </a:solidFill>
              <a:latin typeface="Arial"/>
              <a:ea typeface="Noto Sans CJK SC"/>
            </a:endParaRPr>
          </a:p>
        </p:txBody>
      </p:sp>
      <p:sp>
        <p:nvSpPr>
          <p:cNvPr id="53" name=""/>
          <p:cNvSpPr txBox="1"/>
          <p:nvPr/>
        </p:nvSpPr>
        <p:spPr>
          <a:xfrm>
            <a:off x="3564000" y="5256000"/>
            <a:ext cx="3636000" cy="422280"/>
          </a:xfrm>
          <a:prstGeom prst="rect">
            <a:avLst/>
          </a:prstGeom>
          <a:solidFill>
            <a:srgbClr val="111111"/>
          </a:solidFill>
          <a:ln w="0">
            <a:solidFill>
              <a:srgbClr val="ff0000"/>
            </a:solidFill>
          </a:ln>
        </p:spPr>
        <p:txBody>
          <a:bodyPr lIns="90000" rIns="90000" tIns="45000" bIns="45000" anchor="t">
            <a:noAutofit/>
          </a:bodyPr>
          <a:p>
            <a:r>
              <a:rPr b="0" lang="en-IN" sz="1200" spc="-1" strike="noStrike">
                <a:solidFill>
                  <a:srgbClr val="ffffff"/>
                </a:solidFill>
                <a:latin typeface="Arial"/>
              </a:rPr>
              <a:t>5. Provide a DNS name to the AD</a:t>
            </a:r>
            <a:endParaRPr b="0" lang="en-IN" sz="1200" spc="-1" strike="noStrike">
              <a:solidFill>
                <a:srgbClr val="ffffff"/>
              </a:solidFill>
              <a:latin typeface="Arial"/>
              <a:ea typeface="Noto Sans CJK SC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" descr=""/>
          <p:cNvPicPr/>
          <p:nvPr/>
        </p:nvPicPr>
        <p:blipFill>
          <a:blip r:embed="rId1"/>
          <a:srcRect l="0" t="0" r="59286" b="0"/>
          <a:stretch/>
        </p:blipFill>
        <p:spPr>
          <a:xfrm>
            <a:off x="360" y="360"/>
            <a:ext cx="3419640" cy="2609640"/>
          </a:xfrm>
          <a:prstGeom prst="rect">
            <a:avLst/>
          </a:prstGeom>
          <a:ln w="0">
            <a:solidFill>
              <a:srgbClr val="3465a4"/>
            </a:solidFill>
          </a:ln>
        </p:spPr>
      </p:pic>
      <p:sp>
        <p:nvSpPr>
          <p:cNvPr id="55" name=""/>
          <p:cNvSpPr txBox="1"/>
          <p:nvPr/>
        </p:nvSpPr>
        <p:spPr>
          <a:xfrm>
            <a:off x="3564000" y="180000"/>
            <a:ext cx="3636000" cy="422280"/>
          </a:xfrm>
          <a:prstGeom prst="rect">
            <a:avLst/>
          </a:prstGeom>
          <a:solidFill>
            <a:srgbClr val="111111"/>
          </a:solidFill>
          <a:ln w="0">
            <a:solidFill>
              <a:srgbClr val="ff0000"/>
            </a:solidFill>
          </a:ln>
        </p:spPr>
        <p:txBody>
          <a:bodyPr lIns="90000" rIns="90000" tIns="45000" bIns="45000" anchor="t">
            <a:noAutofit/>
          </a:bodyPr>
          <a:p>
            <a:r>
              <a:rPr b="0" lang="en-IN" sz="1200" spc="-1" strike="noStrike">
                <a:solidFill>
                  <a:srgbClr val="ffffff"/>
                </a:solidFill>
                <a:latin typeface="Arial"/>
              </a:rPr>
              <a:t>6. Provide password to the AD</a:t>
            </a:r>
            <a:endParaRPr b="0" lang="en-IN" sz="1200" spc="-1" strike="noStrike">
              <a:solidFill>
                <a:srgbClr val="ffffff"/>
              </a:solidFill>
              <a:latin typeface="Arial"/>
              <a:ea typeface="Noto Sans CJK SC"/>
            </a:endParaRPr>
          </a:p>
        </p:txBody>
      </p:sp>
      <p:pic>
        <p:nvPicPr>
          <p:cNvPr id="56" name="" descr=""/>
          <p:cNvPicPr/>
          <p:nvPr/>
        </p:nvPicPr>
        <p:blipFill>
          <a:blip r:embed="rId2"/>
          <a:srcRect l="0" t="0" r="14875" b="0"/>
          <a:stretch/>
        </p:blipFill>
        <p:spPr>
          <a:xfrm>
            <a:off x="720" y="2713680"/>
            <a:ext cx="3418920" cy="2146320"/>
          </a:xfrm>
          <a:prstGeom prst="rect">
            <a:avLst/>
          </a:prstGeom>
          <a:ln w="0">
            <a:solidFill>
              <a:srgbClr val="3465a4"/>
            </a:solidFill>
          </a:ln>
        </p:spPr>
      </p:pic>
      <p:sp>
        <p:nvSpPr>
          <p:cNvPr id="57" name=""/>
          <p:cNvSpPr txBox="1"/>
          <p:nvPr/>
        </p:nvSpPr>
        <p:spPr>
          <a:xfrm>
            <a:off x="3564000" y="3060000"/>
            <a:ext cx="5076000" cy="431640"/>
          </a:xfrm>
          <a:prstGeom prst="rect">
            <a:avLst/>
          </a:prstGeom>
          <a:solidFill>
            <a:srgbClr val="111111"/>
          </a:solidFill>
          <a:ln w="0">
            <a:solidFill>
              <a:srgbClr val="ff0000"/>
            </a:solidFill>
          </a:ln>
        </p:spPr>
        <p:txBody>
          <a:bodyPr lIns="90000" rIns="90000" tIns="45000" bIns="45000" anchor="t">
            <a:noAutofit/>
          </a:bodyPr>
          <a:p>
            <a:r>
              <a:rPr b="0" lang="en-IN" sz="1200" spc="-1" strike="noStrike">
                <a:solidFill>
                  <a:srgbClr val="ffffff"/>
                </a:solidFill>
                <a:latin typeface="Arial"/>
              </a:rPr>
              <a:t>7. Provide the VPC (I provided the default VPC).</a:t>
            </a:r>
            <a:endParaRPr b="0" lang="en-IN" sz="1200" spc="-1" strike="noStrike">
              <a:solidFill>
                <a:srgbClr val="ffffff"/>
              </a:solidFill>
              <a:latin typeface="Arial"/>
              <a:ea typeface="Noto Sans CJK SC"/>
            </a:endParaRPr>
          </a:p>
          <a:p>
            <a:r>
              <a:rPr b="0" lang="en-IN" sz="1200" spc="-1" strike="noStrike">
                <a:solidFill>
                  <a:srgbClr val="ffffff"/>
                </a:solidFill>
                <a:latin typeface="Arial"/>
              </a:rPr>
              <a:t>Save settings, review and create the AD.</a:t>
            </a:r>
            <a:endParaRPr b="0" lang="en-IN" sz="1200" spc="-1" strike="noStrike">
              <a:solidFill>
                <a:srgbClr val="ffffff"/>
              </a:solidFill>
              <a:latin typeface="Arial"/>
              <a:ea typeface="Noto Sans CJK SC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" descr=""/>
          <p:cNvPicPr/>
          <p:nvPr/>
        </p:nvPicPr>
        <p:blipFill>
          <a:blip r:embed="rId1"/>
          <a:srcRect l="14285" t="0" r="0" b="0"/>
          <a:stretch/>
        </p:blipFill>
        <p:spPr>
          <a:xfrm>
            <a:off x="0" y="0"/>
            <a:ext cx="8639640" cy="1913040"/>
          </a:xfrm>
          <a:prstGeom prst="rect">
            <a:avLst/>
          </a:prstGeom>
          <a:ln w="0">
            <a:solidFill>
              <a:srgbClr val="3465a4"/>
            </a:solidFill>
          </a:ln>
        </p:spPr>
      </p:pic>
      <p:sp>
        <p:nvSpPr>
          <p:cNvPr id="59" name=""/>
          <p:cNvSpPr txBox="1"/>
          <p:nvPr/>
        </p:nvSpPr>
        <p:spPr>
          <a:xfrm>
            <a:off x="8784000" y="0"/>
            <a:ext cx="1296000" cy="943560"/>
          </a:xfrm>
          <a:prstGeom prst="rect">
            <a:avLst/>
          </a:prstGeom>
          <a:solidFill>
            <a:srgbClr val="111111"/>
          </a:solidFill>
          <a:ln w="0">
            <a:solidFill>
              <a:srgbClr val="ff0000"/>
            </a:solidFill>
          </a:ln>
        </p:spPr>
        <p:txBody>
          <a:bodyPr lIns="90000" rIns="90000" tIns="45000" bIns="45000" anchor="t">
            <a:noAutofit/>
          </a:bodyPr>
          <a:p>
            <a:r>
              <a:rPr b="0" lang="en-IN" sz="1200" spc="-1" strike="noStrike">
                <a:solidFill>
                  <a:srgbClr val="ffffff"/>
                </a:solidFill>
                <a:latin typeface="Arial"/>
              </a:rPr>
              <a:t>8. Verify that AD is created properly and becomes “Active”.</a:t>
            </a:r>
            <a:endParaRPr b="0" lang="en-IN" sz="1200" spc="-1" strike="noStrike">
              <a:solidFill>
                <a:srgbClr val="ffffff"/>
              </a:solidFill>
              <a:latin typeface="Arial"/>
              <a:ea typeface="Noto Sans CJK SC"/>
            </a:endParaRPr>
          </a:p>
        </p:txBody>
      </p:sp>
      <p:pic>
        <p:nvPicPr>
          <p:cNvPr id="60" name="" descr=""/>
          <p:cNvPicPr/>
          <p:nvPr/>
        </p:nvPicPr>
        <p:blipFill>
          <a:blip r:embed="rId2"/>
          <a:stretch/>
        </p:blipFill>
        <p:spPr>
          <a:xfrm>
            <a:off x="0" y="2004480"/>
            <a:ext cx="6660000" cy="1674000"/>
          </a:xfrm>
          <a:prstGeom prst="rect">
            <a:avLst/>
          </a:prstGeom>
          <a:ln w="0">
            <a:solidFill>
              <a:srgbClr val="3465a4"/>
            </a:solidFill>
          </a:ln>
        </p:spPr>
      </p:pic>
      <p:sp>
        <p:nvSpPr>
          <p:cNvPr id="61" name=""/>
          <p:cNvSpPr txBox="1"/>
          <p:nvPr/>
        </p:nvSpPr>
        <p:spPr>
          <a:xfrm>
            <a:off x="6840000" y="2556000"/>
            <a:ext cx="2340000" cy="422280"/>
          </a:xfrm>
          <a:prstGeom prst="rect">
            <a:avLst/>
          </a:prstGeom>
          <a:solidFill>
            <a:srgbClr val="111111"/>
          </a:solidFill>
          <a:ln w="0">
            <a:solidFill>
              <a:srgbClr val="ff0000"/>
            </a:solidFill>
          </a:ln>
        </p:spPr>
        <p:txBody>
          <a:bodyPr lIns="90000" rIns="90000" tIns="45000" bIns="45000" anchor="t">
            <a:noAutofit/>
          </a:bodyPr>
          <a:p>
            <a:r>
              <a:rPr b="0" lang="en-IN" sz="1200" spc="-1" strike="noStrike">
                <a:solidFill>
                  <a:srgbClr val="ffffff"/>
                </a:solidFill>
                <a:latin typeface="Arial"/>
              </a:rPr>
              <a:t>9. Open Fsx console.</a:t>
            </a:r>
            <a:endParaRPr b="0" lang="en-IN" sz="1200" spc="-1" strike="noStrike">
              <a:solidFill>
                <a:srgbClr val="ffffff"/>
              </a:solidFill>
              <a:latin typeface="Arial"/>
              <a:ea typeface="Noto Sans CJK SC"/>
            </a:endParaRPr>
          </a:p>
        </p:txBody>
      </p:sp>
      <p:pic>
        <p:nvPicPr>
          <p:cNvPr id="62" name="" descr=""/>
          <p:cNvPicPr/>
          <p:nvPr/>
        </p:nvPicPr>
        <p:blipFill>
          <a:blip r:embed="rId3"/>
          <a:srcRect l="0" t="0" r="11897" b="0"/>
          <a:stretch/>
        </p:blipFill>
        <p:spPr>
          <a:xfrm>
            <a:off x="-6480" y="3770640"/>
            <a:ext cx="6666120" cy="1899360"/>
          </a:xfrm>
          <a:prstGeom prst="rect">
            <a:avLst/>
          </a:prstGeom>
          <a:ln w="0">
            <a:solidFill>
              <a:srgbClr val="3465a4"/>
            </a:solidFill>
          </a:ln>
        </p:spPr>
      </p:pic>
      <p:sp>
        <p:nvSpPr>
          <p:cNvPr id="63" name=""/>
          <p:cNvSpPr txBox="1"/>
          <p:nvPr/>
        </p:nvSpPr>
        <p:spPr>
          <a:xfrm>
            <a:off x="6840000" y="4513680"/>
            <a:ext cx="3060000" cy="422280"/>
          </a:xfrm>
          <a:prstGeom prst="rect">
            <a:avLst/>
          </a:prstGeom>
          <a:solidFill>
            <a:srgbClr val="111111"/>
          </a:solidFill>
          <a:ln w="0">
            <a:solidFill>
              <a:srgbClr val="ff0000"/>
            </a:solidFill>
          </a:ln>
        </p:spPr>
        <p:txBody>
          <a:bodyPr lIns="90000" rIns="90000" tIns="45000" bIns="45000" anchor="t">
            <a:noAutofit/>
          </a:bodyPr>
          <a:p>
            <a:r>
              <a:rPr b="0" lang="en-IN" sz="1200" spc="-1" strike="noStrike">
                <a:solidFill>
                  <a:srgbClr val="ffffff"/>
                </a:solidFill>
                <a:latin typeface="Arial"/>
              </a:rPr>
              <a:t>10. Create new file system</a:t>
            </a:r>
            <a:endParaRPr b="0" lang="en-IN" sz="1200" spc="-1" strike="noStrike">
              <a:solidFill>
                <a:srgbClr val="ffffff"/>
              </a:solidFill>
              <a:latin typeface="Arial"/>
              <a:ea typeface="Noto Sans CJK SC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" descr=""/>
          <p:cNvPicPr/>
          <p:nvPr/>
        </p:nvPicPr>
        <p:blipFill>
          <a:blip r:embed="rId1"/>
          <a:srcRect l="58921" t="22921" r="21432" b="46502"/>
          <a:stretch/>
        </p:blipFill>
        <p:spPr>
          <a:xfrm>
            <a:off x="360" y="0"/>
            <a:ext cx="1979640" cy="1439640"/>
          </a:xfrm>
          <a:prstGeom prst="rect">
            <a:avLst/>
          </a:prstGeom>
          <a:ln w="0">
            <a:solidFill>
              <a:srgbClr val="3465a4"/>
            </a:solidFill>
          </a:ln>
        </p:spPr>
      </p:pic>
      <p:sp>
        <p:nvSpPr>
          <p:cNvPr id="65" name=""/>
          <p:cNvSpPr txBox="1"/>
          <p:nvPr/>
        </p:nvSpPr>
        <p:spPr>
          <a:xfrm>
            <a:off x="0" y="1620000"/>
            <a:ext cx="3420000" cy="422280"/>
          </a:xfrm>
          <a:prstGeom prst="rect">
            <a:avLst/>
          </a:prstGeom>
          <a:solidFill>
            <a:srgbClr val="111111"/>
          </a:solidFill>
          <a:ln w="0">
            <a:solidFill>
              <a:srgbClr val="ff0000"/>
            </a:solidFill>
          </a:ln>
        </p:spPr>
        <p:txBody>
          <a:bodyPr lIns="90000" rIns="90000" tIns="45000" bIns="45000" anchor="t">
            <a:noAutofit/>
          </a:bodyPr>
          <a:p>
            <a:r>
              <a:rPr b="0" lang="en-IN" sz="1200" spc="-1" strike="noStrike">
                <a:solidFill>
                  <a:srgbClr val="ffffff"/>
                </a:solidFill>
                <a:latin typeface="Arial"/>
              </a:rPr>
              <a:t>11. Select Windows File server</a:t>
            </a:r>
            <a:endParaRPr b="0" lang="en-IN" sz="1200" spc="-1" strike="noStrike">
              <a:solidFill>
                <a:srgbClr val="ffffff"/>
              </a:solidFill>
              <a:latin typeface="Arial"/>
              <a:ea typeface="Noto Sans CJK SC"/>
            </a:endParaRPr>
          </a:p>
        </p:txBody>
      </p:sp>
      <p:pic>
        <p:nvPicPr>
          <p:cNvPr id="66" name="" descr=""/>
          <p:cNvPicPr/>
          <p:nvPr/>
        </p:nvPicPr>
        <p:blipFill>
          <a:blip r:embed="rId2"/>
          <a:stretch/>
        </p:blipFill>
        <p:spPr>
          <a:xfrm>
            <a:off x="0" y="2160000"/>
            <a:ext cx="4663800" cy="3364560"/>
          </a:xfrm>
          <a:prstGeom prst="rect">
            <a:avLst/>
          </a:prstGeom>
          <a:ln w="0">
            <a:solidFill>
              <a:srgbClr val="3465a4"/>
            </a:solidFill>
          </a:ln>
        </p:spPr>
      </p:pic>
      <p:sp>
        <p:nvSpPr>
          <p:cNvPr id="67" name=""/>
          <p:cNvSpPr txBox="1"/>
          <p:nvPr/>
        </p:nvSpPr>
        <p:spPr>
          <a:xfrm>
            <a:off x="2880000" y="2880000"/>
            <a:ext cx="3420000" cy="422280"/>
          </a:xfrm>
          <a:prstGeom prst="rect">
            <a:avLst/>
          </a:prstGeom>
          <a:solidFill>
            <a:srgbClr val="111111"/>
          </a:solidFill>
          <a:ln w="0">
            <a:solidFill>
              <a:srgbClr val="ff0000"/>
            </a:solidFill>
          </a:ln>
        </p:spPr>
        <p:txBody>
          <a:bodyPr lIns="90000" rIns="90000" tIns="45000" bIns="45000" anchor="t">
            <a:noAutofit/>
          </a:bodyPr>
          <a:p>
            <a:r>
              <a:rPr b="0" lang="en-IN" sz="1200" spc="-1" strike="noStrike">
                <a:solidFill>
                  <a:srgbClr val="ffffff"/>
                </a:solidFill>
                <a:latin typeface="Arial"/>
              </a:rPr>
              <a:t>12. Provide FS name</a:t>
            </a:r>
            <a:endParaRPr b="0" lang="en-IN" sz="1200" spc="-1" strike="noStrike">
              <a:solidFill>
                <a:srgbClr val="ffffff"/>
              </a:solidFill>
              <a:latin typeface="Arial"/>
              <a:ea typeface="Noto Sans CJK SC"/>
            </a:endParaRPr>
          </a:p>
        </p:txBody>
      </p:sp>
      <p:sp>
        <p:nvSpPr>
          <p:cNvPr id="68" name=""/>
          <p:cNvSpPr txBox="1"/>
          <p:nvPr/>
        </p:nvSpPr>
        <p:spPr>
          <a:xfrm>
            <a:off x="2844000" y="4320000"/>
            <a:ext cx="3420000" cy="422280"/>
          </a:xfrm>
          <a:prstGeom prst="rect">
            <a:avLst/>
          </a:prstGeom>
          <a:solidFill>
            <a:srgbClr val="111111"/>
          </a:solidFill>
          <a:ln w="0">
            <a:solidFill>
              <a:srgbClr val="ff0000"/>
            </a:solidFill>
          </a:ln>
        </p:spPr>
        <p:txBody>
          <a:bodyPr lIns="90000" rIns="90000" tIns="45000" bIns="45000" anchor="t">
            <a:noAutofit/>
          </a:bodyPr>
          <a:p>
            <a:r>
              <a:rPr b="0" lang="en-IN" sz="1200" spc="-1" strike="noStrike">
                <a:solidFill>
                  <a:srgbClr val="ffffff"/>
                </a:solidFill>
                <a:latin typeface="Arial"/>
              </a:rPr>
              <a:t>13. Choose 32GiB as capacity</a:t>
            </a:r>
            <a:endParaRPr b="0" lang="en-IN" sz="1200" spc="-1" strike="noStrike">
              <a:solidFill>
                <a:srgbClr val="ffffff"/>
              </a:solidFill>
              <a:latin typeface="Arial"/>
              <a:ea typeface="Noto Sans CJK SC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" descr=""/>
          <p:cNvPicPr/>
          <p:nvPr/>
        </p:nvPicPr>
        <p:blipFill>
          <a:blip r:embed="rId1"/>
          <a:srcRect l="0" t="0" r="20000" b="0"/>
          <a:stretch/>
        </p:blipFill>
        <p:spPr>
          <a:xfrm>
            <a:off x="0" y="0"/>
            <a:ext cx="5039640" cy="3161880"/>
          </a:xfrm>
          <a:prstGeom prst="rect">
            <a:avLst/>
          </a:prstGeom>
          <a:ln w="0">
            <a:solidFill>
              <a:srgbClr val="3465a4"/>
            </a:solidFill>
          </a:ln>
        </p:spPr>
      </p:pic>
      <p:pic>
        <p:nvPicPr>
          <p:cNvPr id="70" name="" descr=""/>
          <p:cNvPicPr/>
          <p:nvPr/>
        </p:nvPicPr>
        <p:blipFill>
          <a:blip r:embed="rId2"/>
          <a:srcRect l="0" t="0" r="15541" b="0"/>
          <a:stretch/>
        </p:blipFill>
        <p:spPr>
          <a:xfrm>
            <a:off x="0" y="3330000"/>
            <a:ext cx="5399640" cy="1890000"/>
          </a:xfrm>
          <a:prstGeom prst="rect">
            <a:avLst/>
          </a:prstGeom>
          <a:ln w="0">
            <a:solidFill>
              <a:srgbClr val="3465a4"/>
            </a:solidFill>
          </a:ln>
        </p:spPr>
      </p:pic>
      <p:sp>
        <p:nvSpPr>
          <p:cNvPr id="71" name=""/>
          <p:cNvSpPr txBox="1"/>
          <p:nvPr/>
        </p:nvSpPr>
        <p:spPr>
          <a:xfrm>
            <a:off x="2880000" y="828000"/>
            <a:ext cx="3420000" cy="422280"/>
          </a:xfrm>
          <a:prstGeom prst="rect">
            <a:avLst/>
          </a:prstGeom>
          <a:solidFill>
            <a:srgbClr val="111111"/>
          </a:solidFill>
          <a:ln w="0">
            <a:solidFill>
              <a:srgbClr val="ff0000"/>
            </a:solidFill>
          </a:ln>
        </p:spPr>
        <p:txBody>
          <a:bodyPr lIns="90000" rIns="90000" tIns="45000" bIns="45000" anchor="t">
            <a:noAutofit/>
          </a:bodyPr>
          <a:p>
            <a:r>
              <a:rPr b="0" lang="en-IN" sz="1200" spc="-1" strike="noStrike">
                <a:solidFill>
                  <a:srgbClr val="ffffff"/>
                </a:solidFill>
                <a:latin typeface="Arial"/>
              </a:rPr>
              <a:t>14. Choose default VPC</a:t>
            </a:r>
            <a:endParaRPr b="0" lang="en-IN" sz="1200" spc="-1" strike="noStrike">
              <a:solidFill>
                <a:srgbClr val="ffffff"/>
              </a:solidFill>
              <a:latin typeface="Arial"/>
              <a:ea typeface="Noto Sans CJK SC"/>
            </a:endParaRPr>
          </a:p>
        </p:txBody>
      </p:sp>
      <p:sp>
        <p:nvSpPr>
          <p:cNvPr id="72" name=""/>
          <p:cNvSpPr txBox="1"/>
          <p:nvPr/>
        </p:nvSpPr>
        <p:spPr>
          <a:xfrm>
            <a:off x="2880000" y="1728000"/>
            <a:ext cx="3420000" cy="422280"/>
          </a:xfrm>
          <a:prstGeom prst="rect">
            <a:avLst/>
          </a:prstGeom>
          <a:solidFill>
            <a:srgbClr val="111111"/>
          </a:solidFill>
          <a:ln w="0">
            <a:solidFill>
              <a:srgbClr val="ff0000"/>
            </a:solidFill>
          </a:ln>
        </p:spPr>
        <p:txBody>
          <a:bodyPr lIns="90000" rIns="90000" tIns="45000" bIns="45000" anchor="t">
            <a:noAutofit/>
          </a:bodyPr>
          <a:p>
            <a:r>
              <a:rPr b="0" lang="en-IN" sz="1200" spc="-1" strike="noStrike">
                <a:solidFill>
                  <a:srgbClr val="ffffff"/>
                </a:solidFill>
                <a:latin typeface="Arial"/>
              </a:rPr>
              <a:t>15. Choose default SG</a:t>
            </a:r>
            <a:endParaRPr b="0" lang="en-IN" sz="1200" spc="-1" strike="noStrike">
              <a:solidFill>
                <a:srgbClr val="ffffff"/>
              </a:solidFill>
              <a:latin typeface="Arial"/>
              <a:ea typeface="Noto Sans CJK SC"/>
            </a:endParaRPr>
          </a:p>
        </p:txBody>
      </p:sp>
      <p:sp>
        <p:nvSpPr>
          <p:cNvPr id="73" name=""/>
          <p:cNvSpPr txBox="1"/>
          <p:nvPr/>
        </p:nvSpPr>
        <p:spPr>
          <a:xfrm>
            <a:off x="2880000" y="2448000"/>
            <a:ext cx="3780000" cy="422280"/>
          </a:xfrm>
          <a:prstGeom prst="rect">
            <a:avLst/>
          </a:prstGeom>
          <a:solidFill>
            <a:srgbClr val="111111"/>
          </a:solidFill>
          <a:ln w="0">
            <a:solidFill>
              <a:srgbClr val="ff0000"/>
            </a:solidFill>
          </a:ln>
        </p:spPr>
        <p:txBody>
          <a:bodyPr lIns="90000" rIns="90000" tIns="45000" bIns="45000" anchor="t">
            <a:noAutofit/>
          </a:bodyPr>
          <a:p>
            <a:r>
              <a:rPr b="0" lang="en-IN" sz="1200" spc="-1" strike="noStrike">
                <a:solidFill>
                  <a:srgbClr val="ffffff"/>
                </a:solidFill>
                <a:latin typeface="Arial"/>
              </a:rPr>
              <a:t>16. Leave the subnets as chosen</a:t>
            </a:r>
            <a:endParaRPr b="0" lang="en-IN" sz="1200" spc="-1" strike="noStrike">
              <a:solidFill>
                <a:srgbClr val="ffffff"/>
              </a:solidFill>
              <a:latin typeface="Arial"/>
              <a:ea typeface="Noto Sans CJK SC"/>
            </a:endParaRPr>
          </a:p>
        </p:txBody>
      </p:sp>
      <p:sp>
        <p:nvSpPr>
          <p:cNvPr id="74" name=""/>
          <p:cNvSpPr txBox="1"/>
          <p:nvPr/>
        </p:nvSpPr>
        <p:spPr>
          <a:xfrm>
            <a:off x="2880000" y="4104000"/>
            <a:ext cx="4860000" cy="422280"/>
          </a:xfrm>
          <a:prstGeom prst="rect">
            <a:avLst/>
          </a:prstGeom>
          <a:solidFill>
            <a:srgbClr val="111111"/>
          </a:solidFill>
          <a:ln w="0">
            <a:solidFill>
              <a:srgbClr val="ff0000"/>
            </a:solidFill>
          </a:ln>
        </p:spPr>
        <p:txBody>
          <a:bodyPr lIns="90000" rIns="90000" tIns="45000" bIns="45000" anchor="t">
            <a:noAutofit/>
          </a:bodyPr>
          <a:p>
            <a:r>
              <a:rPr b="0" lang="en-IN" sz="1200" spc="-1" strike="noStrike">
                <a:solidFill>
                  <a:srgbClr val="ffffff"/>
                </a:solidFill>
                <a:latin typeface="Arial"/>
              </a:rPr>
              <a:t>17. Select to attach AWS managed MSFT AD</a:t>
            </a:r>
            <a:endParaRPr b="0" lang="en-IN" sz="1200" spc="-1" strike="noStrike">
              <a:solidFill>
                <a:srgbClr val="ffffff"/>
              </a:solidFill>
              <a:latin typeface="Arial"/>
              <a:ea typeface="Noto Sans CJK SC"/>
            </a:endParaRPr>
          </a:p>
        </p:txBody>
      </p:sp>
      <p:sp>
        <p:nvSpPr>
          <p:cNvPr id="75" name=""/>
          <p:cNvSpPr txBox="1"/>
          <p:nvPr/>
        </p:nvSpPr>
        <p:spPr>
          <a:xfrm>
            <a:off x="3456000" y="4716000"/>
            <a:ext cx="4860000" cy="431640"/>
          </a:xfrm>
          <a:prstGeom prst="rect">
            <a:avLst/>
          </a:prstGeom>
          <a:solidFill>
            <a:srgbClr val="111111"/>
          </a:solidFill>
          <a:ln w="0">
            <a:solidFill>
              <a:srgbClr val="ff0000"/>
            </a:solidFill>
          </a:ln>
        </p:spPr>
        <p:txBody>
          <a:bodyPr lIns="90000" rIns="90000" tIns="45000" bIns="45000" anchor="t">
            <a:noAutofit/>
          </a:bodyPr>
          <a:p>
            <a:r>
              <a:rPr b="0" lang="en-IN" sz="1200" spc="-1" strike="noStrike">
                <a:solidFill>
                  <a:srgbClr val="ffffff"/>
                </a:solidFill>
                <a:latin typeface="Arial"/>
              </a:rPr>
              <a:t>18. Select the AD we created in (8).</a:t>
            </a:r>
            <a:endParaRPr b="0" lang="en-IN" sz="1200" spc="-1" strike="noStrike">
              <a:solidFill>
                <a:srgbClr val="ffffff"/>
              </a:solidFill>
              <a:latin typeface="Arial"/>
              <a:ea typeface="Noto Sans CJK SC"/>
            </a:endParaRPr>
          </a:p>
          <a:p>
            <a:r>
              <a:rPr b="0" lang="en-IN" sz="1200" spc="-1" strike="noStrike">
                <a:solidFill>
                  <a:srgbClr val="ffffff"/>
                </a:solidFill>
                <a:latin typeface="Arial"/>
              </a:rPr>
              <a:t>Leave other settings as-is and create FS</a:t>
            </a:r>
            <a:endParaRPr b="0" lang="en-IN" sz="1200" spc="-1" strike="noStrike">
              <a:solidFill>
                <a:srgbClr val="ffffff"/>
              </a:solidFill>
              <a:latin typeface="Arial"/>
              <a:ea typeface="Noto Sans CJK SC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" descr=""/>
          <p:cNvPicPr/>
          <p:nvPr/>
        </p:nvPicPr>
        <p:blipFill>
          <a:blip r:embed="rId1"/>
          <a:stretch/>
        </p:blipFill>
        <p:spPr>
          <a:xfrm>
            <a:off x="0" y="0"/>
            <a:ext cx="3420000" cy="2690640"/>
          </a:xfrm>
          <a:prstGeom prst="rect">
            <a:avLst/>
          </a:prstGeom>
          <a:ln w="0">
            <a:solidFill>
              <a:srgbClr val="3465a4"/>
            </a:solidFill>
          </a:ln>
        </p:spPr>
      </p:pic>
      <p:sp>
        <p:nvSpPr>
          <p:cNvPr id="77" name=""/>
          <p:cNvSpPr txBox="1"/>
          <p:nvPr/>
        </p:nvSpPr>
        <p:spPr>
          <a:xfrm>
            <a:off x="3600000" y="117720"/>
            <a:ext cx="3600000" cy="431640"/>
          </a:xfrm>
          <a:prstGeom prst="rect">
            <a:avLst/>
          </a:prstGeom>
          <a:solidFill>
            <a:srgbClr val="111111"/>
          </a:solidFill>
          <a:ln w="0">
            <a:solidFill>
              <a:srgbClr val="ff0000"/>
            </a:solidFill>
          </a:ln>
        </p:spPr>
        <p:txBody>
          <a:bodyPr lIns="90000" rIns="90000" tIns="45000" bIns="45000" anchor="t">
            <a:noAutofit/>
          </a:bodyPr>
          <a:p>
            <a:r>
              <a:rPr b="0" lang="en-IN" sz="1200" spc="-1" strike="noStrike">
                <a:solidFill>
                  <a:srgbClr val="ffffff"/>
                </a:solidFill>
                <a:latin typeface="Arial"/>
              </a:rPr>
              <a:t>19. Connect to the Windows EC2 instance created in (1), using any RDP client</a:t>
            </a:r>
            <a:endParaRPr b="0" lang="en-IN" sz="12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78" name="" descr=""/>
          <p:cNvPicPr/>
          <p:nvPr/>
        </p:nvPicPr>
        <p:blipFill>
          <a:blip r:embed="rId2"/>
          <a:srcRect l="0" t="12687" r="47088" b="0"/>
          <a:stretch/>
        </p:blipFill>
        <p:spPr>
          <a:xfrm>
            <a:off x="0" y="2880000"/>
            <a:ext cx="2159640" cy="2790000"/>
          </a:xfrm>
          <a:prstGeom prst="rect">
            <a:avLst/>
          </a:prstGeom>
          <a:ln w="0">
            <a:solidFill>
              <a:srgbClr val="3465a4"/>
            </a:solidFill>
          </a:ln>
        </p:spPr>
      </p:pic>
      <p:sp>
        <p:nvSpPr>
          <p:cNvPr id="79" name=""/>
          <p:cNvSpPr txBox="1"/>
          <p:nvPr/>
        </p:nvSpPr>
        <p:spPr>
          <a:xfrm>
            <a:off x="5760000" y="5067720"/>
            <a:ext cx="3060000" cy="431640"/>
          </a:xfrm>
          <a:prstGeom prst="rect">
            <a:avLst/>
          </a:prstGeom>
          <a:solidFill>
            <a:srgbClr val="111111"/>
          </a:solidFill>
          <a:ln w="0">
            <a:solidFill>
              <a:srgbClr val="ff0000"/>
            </a:solidFill>
          </a:ln>
        </p:spPr>
        <p:txBody>
          <a:bodyPr lIns="90000" rIns="90000" tIns="45000" bIns="45000" anchor="t">
            <a:noAutofit/>
          </a:bodyPr>
          <a:p>
            <a:r>
              <a:rPr b="0" lang="en-IN" sz="1200" spc="-1" strike="noStrike">
                <a:solidFill>
                  <a:srgbClr val="ffffff"/>
                </a:solidFill>
                <a:latin typeface="Arial"/>
              </a:rPr>
              <a:t>20. Open Network Connections and Ipv4 Properties</a:t>
            </a:r>
            <a:endParaRPr b="0" lang="en-IN" sz="1200" spc="-1" strike="noStrike">
              <a:solidFill>
                <a:srgbClr val="ffffff"/>
              </a:solidFill>
              <a:latin typeface="Arial"/>
              <a:ea typeface="Noto Sans CJK SC"/>
            </a:endParaRPr>
          </a:p>
        </p:txBody>
      </p:sp>
      <p:pic>
        <p:nvPicPr>
          <p:cNvPr id="80" name="" descr=""/>
          <p:cNvPicPr/>
          <p:nvPr/>
        </p:nvPicPr>
        <p:blipFill>
          <a:blip r:embed="rId3"/>
          <a:srcRect l="12496" t="12697" r="42507" b="39678"/>
          <a:stretch/>
        </p:blipFill>
        <p:spPr>
          <a:xfrm>
            <a:off x="2340000" y="2880000"/>
            <a:ext cx="3239640" cy="2699640"/>
          </a:xfrm>
          <a:prstGeom prst="rect">
            <a:avLst/>
          </a:prstGeom>
          <a:ln w="0">
            <a:solidFill>
              <a:srgbClr val="3465a4"/>
            </a:solidFill>
          </a:ln>
        </p:spPr>
      </p:pic>
      <p:pic>
        <p:nvPicPr>
          <p:cNvPr id="81" name="" descr=""/>
          <p:cNvPicPr/>
          <p:nvPr/>
        </p:nvPicPr>
        <p:blipFill>
          <a:blip r:embed="rId4"/>
          <a:srcRect l="12415" t="22217" r="47840" b="14282"/>
          <a:stretch/>
        </p:blipFill>
        <p:spPr>
          <a:xfrm>
            <a:off x="5760000" y="1260360"/>
            <a:ext cx="2879640" cy="3599640"/>
          </a:xfrm>
          <a:prstGeom prst="rect">
            <a:avLst/>
          </a:prstGeom>
          <a:ln w="0">
            <a:solidFill>
              <a:srgbClr val="3465a4"/>
            </a:solidFill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" descr=""/>
          <p:cNvPicPr/>
          <p:nvPr/>
        </p:nvPicPr>
        <p:blipFill>
          <a:blip r:embed="rId1"/>
          <a:srcRect l="15781" t="0" r="41359" b="0"/>
          <a:stretch/>
        </p:blipFill>
        <p:spPr>
          <a:xfrm>
            <a:off x="360360" y="0"/>
            <a:ext cx="3419640" cy="3127680"/>
          </a:xfrm>
          <a:prstGeom prst="rect">
            <a:avLst/>
          </a:prstGeom>
          <a:ln w="0">
            <a:solidFill>
              <a:srgbClr val="3465a4"/>
            </a:solidFill>
          </a:ln>
        </p:spPr>
      </p:pic>
      <p:sp>
        <p:nvSpPr>
          <p:cNvPr id="83" name=""/>
          <p:cNvSpPr/>
          <p:nvPr/>
        </p:nvSpPr>
        <p:spPr>
          <a:xfrm>
            <a:off x="2592000" y="2556000"/>
            <a:ext cx="720000" cy="504000"/>
          </a:xfrm>
          <a:prstGeom prst="ellipse">
            <a:avLst/>
          </a:prstGeom>
          <a:noFill/>
          <a:ln w="0">
            <a:solidFill>
              <a:srgbClr val="ff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4" name=""/>
          <p:cNvSpPr txBox="1"/>
          <p:nvPr/>
        </p:nvSpPr>
        <p:spPr>
          <a:xfrm>
            <a:off x="360000" y="3310200"/>
            <a:ext cx="3060000" cy="431640"/>
          </a:xfrm>
          <a:prstGeom prst="rect">
            <a:avLst/>
          </a:prstGeom>
          <a:solidFill>
            <a:srgbClr val="111111"/>
          </a:solidFill>
          <a:ln w="0">
            <a:solidFill>
              <a:srgbClr val="ff0000"/>
            </a:solidFill>
          </a:ln>
        </p:spPr>
        <p:txBody>
          <a:bodyPr lIns="90000" rIns="90000" tIns="45000" bIns="45000" anchor="t">
            <a:noAutofit/>
          </a:bodyPr>
          <a:p>
            <a:r>
              <a:rPr b="0" lang="en-IN" sz="1200" spc="-1" strike="noStrike">
                <a:solidFill>
                  <a:srgbClr val="ffffff"/>
                </a:solidFill>
                <a:latin typeface="Arial"/>
              </a:rPr>
              <a:t>21. Note the DNS addresses of the Windows AD we created</a:t>
            </a:r>
            <a:endParaRPr b="0" lang="en-IN" sz="12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85" name="" descr=""/>
          <p:cNvPicPr/>
          <p:nvPr/>
        </p:nvPicPr>
        <p:blipFill>
          <a:blip r:embed="rId2"/>
          <a:srcRect l="20114" t="34917" r="42437" b="7934"/>
          <a:stretch/>
        </p:blipFill>
        <p:spPr>
          <a:xfrm>
            <a:off x="3960000" y="360"/>
            <a:ext cx="2699640" cy="3239640"/>
          </a:xfrm>
          <a:prstGeom prst="rect">
            <a:avLst/>
          </a:prstGeom>
          <a:ln w="0">
            <a:solidFill>
              <a:srgbClr val="3465a4"/>
            </a:solidFill>
          </a:ln>
        </p:spPr>
      </p:pic>
      <p:sp>
        <p:nvSpPr>
          <p:cNvPr id="86" name=""/>
          <p:cNvSpPr txBox="1"/>
          <p:nvPr/>
        </p:nvSpPr>
        <p:spPr>
          <a:xfrm>
            <a:off x="3924000" y="3310560"/>
            <a:ext cx="2736000" cy="489960"/>
          </a:xfrm>
          <a:prstGeom prst="rect">
            <a:avLst/>
          </a:prstGeom>
          <a:solidFill>
            <a:srgbClr val="111111"/>
          </a:solidFill>
          <a:ln w="0">
            <a:solidFill>
              <a:srgbClr val="ff0000"/>
            </a:solidFill>
          </a:ln>
        </p:spPr>
        <p:txBody>
          <a:bodyPr lIns="90000" rIns="90000" tIns="45000" bIns="45000" anchor="t">
            <a:noAutofit/>
          </a:bodyPr>
          <a:p>
            <a:r>
              <a:rPr b="0" lang="en-IN" sz="1200" spc="-1" strike="noStrike">
                <a:solidFill>
                  <a:srgbClr val="ffffff"/>
                </a:solidFill>
                <a:latin typeface="Arial"/>
              </a:rPr>
              <a:t>22. Provide the same in the Ipv4 properties DNS server addresses</a:t>
            </a:r>
            <a:endParaRPr b="0" lang="en-IN" sz="12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87" name="" descr=""/>
          <p:cNvPicPr/>
          <p:nvPr/>
        </p:nvPicPr>
        <p:blipFill>
          <a:blip r:embed="rId3"/>
          <a:srcRect l="0" t="25386" r="62590" b="0"/>
          <a:stretch/>
        </p:blipFill>
        <p:spPr>
          <a:xfrm>
            <a:off x="7020000" y="0"/>
            <a:ext cx="2699640" cy="3240000"/>
          </a:xfrm>
          <a:prstGeom prst="rect">
            <a:avLst/>
          </a:prstGeom>
          <a:ln w="0">
            <a:solidFill>
              <a:srgbClr val="3465a4"/>
            </a:solidFill>
          </a:ln>
        </p:spPr>
      </p:pic>
      <p:sp>
        <p:nvSpPr>
          <p:cNvPr id="88" name=""/>
          <p:cNvSpPr txBox="1"/>
          <p:nvPr/>
        </p:nvSpPr>
        <p:spPr>
          <a:xfrm>
            <a:off x="6984000" y="3310920"/>
            <a:ext cx="2736000" cy="489960"/>
          </a:xfrm>
          <a:prstGeom prst="rect">
            <a:avLst/>
          </a:prstGeom>
          <a:solidFill>
            <a:srgbClr val="111111"/>
          </a:solidFill>
          <a:ln w="0">
            <a:solidFill>
              <a:srgbClr val="ff0000"/>
            </a:solidFill>
          </a:ln>
        </p:spPr>
        <p:txBody>
          <a:bodyPr lIns="90000" rIns="90000" tIns="45000" bIns="45000" anchor="t">
            <a:noAutofit/>
          </a:bodyPr>
          <a:p>
            <a:r>
              <a:rPr b="0" lang="en-IN" sz="1200" spc="-1" strike="noStrike">
                <a:solidFill>
                  <a:srgbClr val="ffffff"/>
                </a:solidFill>
                <a:latin typeface="Arial"/>
              </a:rPr>
              <a:t>23. Open PC properties dialog to rename PC</a:t>
            </a:r>
            <a:endParaRPr b="0" lang="en-IN" sz="1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</TotalTime>
  <Application>LibreOffice/7.2.5.2$Linux_X86_64 LibreOffice_project/20$Build-2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2022-01-02T22:01:33Z</dcterms:created>
  <dc:creator/>
  <dc:description/>
  <dc:language>en-IN</dc:language>
  <cp:lastModifiedBy/>
  <dcterms:modified xsi:type="dcterms:W3CDTF">2022-01-31T00:44:59Z</dcterms:modified>
  <cp:revision>1</cp:revision>
  <dc:subject/>
  <dc:title/>
</cp:coreProperties>
</file>